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  <p:sldMasterId id="2147483660" r:id="rId2"/>
    <p:sldMasterId id="2147483648" r:id="rId3"/>
    <p:sldMasterId id="2147483690" r:id="rId4"/>
  </p:sldMasterIdLst>
  <p:notesMasterIdLst>
    <p:notesMasterId r:id="rId49"/>
  </p:notesMasterIdLst>
  <p:sldIdLst>
    <p:sldId id="256" r:id="rId5"/>
    <p:sldId id="257" r:id="rId6"/>
    <p:sldId id="278" r:id="rId7"/>
    <p:sldId id="280" r:id="rId8"/>
    <p:sldId id="302" r:id="rId9"/>
    <p:sldId id="271" r:id="rId10"/>
    <p:sldId id="279" r:id="rId11"/>
    <p:sldId id="286" r:id="rId12"/>
    <p:sldId id="287" r:id="rId13"/>
    <p:sldId id="289" r:id="rId14"/>
    <p:sldId id="297" r:id="rId15"/>
    <p:sldId id="291" r:id="rId16"/>
    <p:sldId id="292" r:id="rId17"/>
    <p:sldId id="296" r:id="rId18"/>
    <p:sldId id="301" r:id="rId19"/>
    <p:sldId id="334" r:id="rId20"/>
    <p:sldId id="312" r:id="rId21"/>
    <p:sldId id="315" r:id="rId22"/>
    <p:sldId id="313" r:id="rId23"/>
    <p:sldId id="314" r:id="rId24"/>
    <p:sldId id="316" r:id="rId25"/>
    <p:sldId id="317" r:id="rId26"/>
    <p:sldId id="318" r:id="rId27"/>
    <p:sldId id="333" r:id="rId28"/>
    <p:sldId id="304" r:id="rId29"/>
    <p:sldId id="259" r:id="rId30"/>
    <p:sldId id="303" r:id="rId31"/>
    <p:sldId id="319" r:id="rId32"/>
    <p:sldId id="332" r:id="rId33"/>
    <p:sldId id="311" r:id="rId34"/>
    <p:sldId id="320" r:id="rId35"/>
    <p:sldId id="322" r:id="rId36"/>
    <p:sldId id="323" r:id="rId37"/>
    <p:sldId id="324" r:id="rId38"/>
    <p:sldId id="325" r:id="rId39"/>
    <p:sldId id="326" r:id="rId40"/>
    <p:sldId id="327" r:id="rId41"/>
    <p:sldId id="328" r:id="rId42"/>
    <p:sldId id="335" r:id="rId43"/>
    <p:sldId id="329" r:id="rId44"/>
    <p:sldId id="330" r:id="rId45"/>
    <p:sldId id="331" r:id="rId46"/>
    <p:sldId id="276" r:id="rId47"/>
    <p:sldId id="299" r:id="rId4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alibri Light" panose="020F0302020204030204" pitchFamily="34" charset="0"/>
      <p:regular r:id="rId54"/>
      <p:italic r:id="rId55"/>
    </p:embeddedFont>
    <p:embeddedFont>
      <p:font typeface="Copperplate Gothic Bold" panose="020E0705020206020404" pitchFamily="34" charset="0"/>
      <p:regular r:id="rId56"/>
    </p:embeddedFont>
    <p:embeddedFont>
      <p:font typeface="Garamond" panose="02020404030301010803" pitchFamily="18" charset="0"/>
      <p:regular r:id="rId57"/>
      <p:bold r:id="rId58"/>
      <p:italic r:id="rId59"/>
    </p:embeddedFont>
    <p:embeddedFont>
      <p:font typeface="Montserrat" panose="020B0604020202020204" charset="0"/>
      <p:regular r:id="rId60"/>
      <p:bold r:id="rId61"/>
      <p:italic r:id="rId62"/>
      <p:boldItalic r:id="rId63"/>
    </p:embeddedFont>
    <p:embeddedFont>
      <p:font typeface="PT Serif" panose="020B0604020202020204" charset="0"/>
      <p:regular r:id="rId64"/>
      <p:bold r:id="rId65"/>
      <p:italic r:id="rId66"/>
      <p:boldItalic r:id="rId67"/>
    </p:embeddedFont>
    <p:embeddedFont>
      <p:font typeface="Times" panose="02020603050405020304" pitchFamily="18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5B12"/>
    <a:srgbClr val="FFA500"/>
    <a:srgbClr val="9B4722"/>
    <a:srgbClr val="FA7A35"/>
    <a:srgbClr val="4A53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2886CB8-F5BA-4162-98F6-46B39C3DE328}">
  <a:tblStyle styleId="{22886CB8-F5BA-4162-98F6-46B39C3DE32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5094" autoAdjust="0"/>
  </p:normalViewPr>
  <p:slideViewPr>
    <p:cSldViewPr snapToGrid="0">
      <p:cViewPr>
        <p:scale>
          <a:sx n="100" d="100"/>
          <a:sy n="100" d="100"/>
        </p:scale>
        <p:origin x="830" y="12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7" Type="http://schemas.openxmlformats.org/officeDocument/2006/relationships/slide" Target="slides/slide3.xml"/><Relationship Id="rId71" Type="http://schemas.openxmlformats.org/officeDocument/2006/relationships/font" Target="fonts/font2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61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8" Type="http://schemas.openxmlformats.org/officeDocument/2006/relationships/slide" Target="slides/slide4.xml"/><Relationship Id="rId51" Type="http://schemas.openxmlformats.org/officeDocument/2006/relationships/font" Target="fonts/font2.fntdata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font" Target="fonts/font21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5151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51048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023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41137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00094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5410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734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3298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112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dirty="0">
                <a:sym typeface="Wingdings" panose="05000000000000000000" pitchFamily="2" charset="2"/>
              </a:rPr>
              <a:t>Multiple topological isoforms of LacY stably coexist at steady state in the membrane governed by the level of PE in a dose-dependent manner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0" dirty="0">
              <a:sym typeface="Wingdings" panose="05000000000000000000" pitchFamily="2" charset="2"/>
            </a:endParaRPr>
          </a:p>
          <a:p>
            <a:r>
              <a:rPr lang="en-US" dirty="0">
                <a:latin typeface="Montserrat" panose="020B0604020202020204" charset="0"/>
              </a:rPr>
              <a:t>When properly oriented, the </a:t>
            </a:r>
            <a:r>
              <a:rPr lang="en-US" dirty="0" err="1">
                <a:latin typeface="Montserrat" panose="020B0604020202020204" charset="0"/>
              </a:rPr>
              <a:t>Trp</a:t>
            </a:r>
            <a:r>
              <a:rPr lang="en-US" dirty="0">
                <a:latin typeface="Montserrat" panose="020B0604020202020204" charset="0"/>
              </a:rPr>
              <a:t> positioned in NT or C6  is ~17 Å or ~19 Å from 331 </a:t>
            </a:r>
          </a:p>
          <a:p>
            <a:endParaRPr lang="en-US" dirty="0">
              <a:latin typeface="Montserrat" panose="020B0604020202020204" charset="0"/>
            </a:endParaRPr>
          </a:p>
          <a:p>
            <a:r>
              <a:rPr lang="en-US" dirty="0">
                <a:latin typeface="Montserrat" panose="020B0604020202020204" charset="0"/>
              </a:rPr>
              <a:t>When misoriented, most likely ≥ 40 Å </a:t>
            </a:r>
          </a:p>
          <a:p>
            <a:endParaRPr lang="en-US" dirty="0">
              <a:latin typeface="Montserrat" panose="020B0604020202020204" charset="0"/>
            </a:endParaRPr>
          </a:p>
          <a:p>
            <a:r>
              <a:rPr lang="en-US" dirty="0">
                <a:latin typeface="Montserrat" panose="020B0604020202020204" charset="0"/>
              </a:rPr>
              <a:t>Because R</a:t>
            </a:r>
            <a:r>
              <a:rPr lang="en-US" baseline="-25000" dirty="0">
                <a:latin typeface="Montserrat" panose="020B0604020202020204" charset="0"/>
              </a:rPr>
              <a:t>0 </a:t>
            </a:r>
            <a:r>
              <a:rPr lang="en-US" dirty="0">
                <a:latin typeface="Montserrat" panose="020B0604020202020204" charset="0"/>
              </a:rPr>
              <a:t> for the FRET pair </a:t>
            </a:r>
            <a:r>
              <a:rPr lang="en-US" dirty="0" err="1">
                <a:latin typeface="Montserrat" panose="020B0604020202020204" charset="0"/>
              </a:rPr>
              <a:t>Trp</a:t>
            </a:r>
            <a:r>
              <a:rPr lang="en-US" dirty="0">
                <a:latin typeface="Montserrat" panose="020B0604020202020204" charset="0"/>
              </a:rPr>
              <a:t>-IAEDANS is 22 Å, there should be a significant FRET loss when the EMDs are misoriented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584088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F1152-DC78-3147-AEF7-F074A454D8C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0053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Expand on TMEM205 and interacting proteins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5DA29-063A-E64F-9709-C1557A15A2D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4782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32119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1428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6397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7878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607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8484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7649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1711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ira F19 Templat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34275" y="1839413"/>
            <a:ext cx="78888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 rot="10800000">
            <a:off x="2588100" y="3488719"/>
            <a:ext cx="3967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EEAA8-BABD-134D-A0CD-008B9D1A8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9536-A3C6-1C45-8F65-DCC37964F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26B86-7ACD-BD41-916F-669B35F13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99A3D-A203-4E41-803B-DB313DEACC42}" type="datetime1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43CCA-DCD5-C84C-A9F4-6B705E728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BE755-4BE7-9B49-885B-5DE12AA6E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97A7B-8EDD-224B-BE01-4A46DBCA1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08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2600500" y="2040544"/>
            <a:ext cx="585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600400" y="3182963"/>
            <a:ext cx="5857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i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i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i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i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i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i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i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i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i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cxnSp>
        <p:nvCxnSpPr>
          <p:cNvPr id="15" name="Google Shape;15;p3"/>
          <p:cNvCxnSpPr/>
          <p:nvPr/>
        </p:nvCxnSpPr>
        <p:spPr>
          <a:xfrm rot="10800000">
            <a:off x="-15990" y="2933511"/>
            <a:ext cx="247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lt2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4229046" y="1045786"/>
            <a:ext cx="685800" cy="653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555350" y="1818900"/>
            <a:ext cx="60333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3000"/>
              <a:buChar char="○"/>
              <a:defRPr sz="3000" i="1">
                <a:solidFill>
                  <a:schemeClr val="accent1"/>
                </a:solidFill>
              </a:defRPr>
            </a:lvl1pPr>
            <a:lvl2pPr marL="914400" lvl="1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Char char="□"/>
              <a:defRPr sz="3000" i="1">
                <a:solidFill>
                  <a:schemeClr val="accent1"/>
                </a:solidFill>
              </a:defRPr>
            </a:lvl2pPr>
            <a:lvl3pPr marL="1371600" lvl="2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Char char="○"/>
              <a:defRPr sz="3000" i="1">
                <a:solidFill>
                  <a:schemeClr val="accent1"/>
                </a:solidFill>
              </a:defRPr>
            </a:lvl3pPr>
            <a:lvl4pPr marL="1828800" lvl="3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Char char="□"/>
              <a:defRPr sz="3000" i="1">
                <a:solidFill>
                  <a:schemeClr val="accent1"/>
                </a:solidFill>
              </a:defRPr>
            </a:lvl4pPr>
            <a:lvl5pPr marL="2286000" lvl="4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Char char="○"/>
              <a:defRPr sz="3000" i="1">
                <a:solidFill>
                  <a:schemeClr val="accent1"/>
                </a:solidFill>
              </a:defRPr>
            </a:lvl5pPr>
            <a:lvl6pPr marL="2743200" lvl="5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Char char="■"/>
              <a:defRPr sz="3000" i="1">
                <a:solidFill>
                  <a:schemeClr val="accent1"/>
                </a:solidFill>
              </a:defRPr>
            </a:lvl6pPr>
            <a:lvl7pPr marL="3200400" lvl="6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Char char="●"/>
              <a:defRPr sz="3000" i="1">
                <a:solidFill>
                  <a:schemeClr val="accent1"/>
                </a:solidFill>
              </a:defRPr>
            </a:lvl7pPr>
            <a:lvl8pPr marL="3657600" lvl="7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Char char="○"/>
              <a:defRPr sz="3000" i="1">
                <a:solidFill>
                  <a:schemeClr val="accent1"/>
                </a:solidFill>
              </a:defRPr>
            </a:lvl8pPr>
            <a:lvl9pPr marL="4114800" lvl="8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Char char="■"/>
              <a:defRPr sz="3000" i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3801800" y="854771"/>
            <a:ext cx="1540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96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8F7B87"/>
                </a:solidFill>
              </a:defRPr>
            </a:lvl1pPr>
            <a:lvl2pPr lvl="1">
              <a:buNone/>
              <a:defRPr>
                <a:solidFill>
                  <a:srgbClr val="8F7B87"/>
                </a:solidFill>
              </a:defRPr>
            </a:lvl2pPr>
            <a:lvl3pPr lvl="2">
              <a:buNone/>
              <a:defRPr>
                <a:solidFill>
                  <a:srgbClr val="8F7B87"/>
                </a:solidFill>
              </a:defRPr>
            </a:lvl3pPr>
            <a:lvl4pPr lvl="3">
              <a:buNone/>
              <a:defRPr>
                <a:solidFill>
                  <a:srgbClr val="8F7B87"/>
                </a:solidFill>
              </a:defRPr>
            </a:lvl4pPr>
            <a:lvl5pPr lvl="4">
              <a:buNone/>
              <a:defRPr>
                <a:solidFill>
                  <a:srgbClr val="8F7B87"/>
                </a:solidFill>
              </a:defRPr>
            </a:lvl5pPr>
            <a:lvl6pPr lvl="5">
              <a:buNone/>
              <a:defRPr>
                <a:solidFill>
                  <a:srgbClr val="8F7B87"/>
                </a:solidFill>
              </a:defRPr>
            </a:lvl6pPr>
            <a:lvl7pPr lvl="6">
              <a:buNone/>
              <a:defRPr>
                <a:solidFill>
                  <a:srgbClr val="8F7B87"/>
                </a:solidFill>
              </a:defRPr>
            </a:lvl7pPr>
            <a:lvl8pPr lvl="7">
              <a:buNone/>
              <a:defRPr>
                <a:solidFill>
                  <a:srgbClr val="8F7B87"/>
                </a:solidFill>
              </a:defRPr>
            </a:lvl8pPr>
            <a:lvl9pPr lvl="8">
              <a:buNone/>
              <a:defRPr>
                <a:solidFill>
                  <a:srgbClr val="8F7B87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2318100" y="113175"/>
            <a:ext cx="45078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617100" y="1017513"/>
            <a:ext cx="7909800" cy="32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cxnSp>
        <p:nvCxnSpPr>
          <p:cNvPr id="24" name="Google Shape;24;p5"/>
          <p:cNvCxnSpPr/>
          <p:nvPr/>
        </p:nvCxnSpPr>
        <p:spPr>
          <a:xfrm rot="10800000">
            <a:off x="-23700" y="541800"/>
            <a:ext cx="2341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5" name="Google Shape;25;p5"/>
          <p:cNvCxnSpPr/>
          <p:nvPr/>
        </p:nvCxnSpPr>
        <p:spPr>
          <a:xfrm>
            <a:off x="6825900" y="541800"/>
            <a:ext cx="2331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2318100" y="113175"/>
            <a:ext cx="45078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44" name="Google Shape;44;p8"/>
          <p:cNvCxnSpPr/>
          <p:nvPr/>
        </p:nvCxnSpPr>
        <p:spPr>
          <a:xfrm rot="10800000">
            <a:off x="-23700" y="541800"/>
            <a:ext cx="2341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5" name="Google Shape;45;p8"/>
          <p:cNvCxnSpPr/>
          <p:nvPr/>
        </p:nvCxnSpPr>
        <p:spPr>
          <a:xfrm>
            <a:off x="6825900" y="541800"/>
            <a:ext cx="2331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body" idx="1"/>
          </p:nvPr>
        </p:nvSpPr>
        <p:spPr>
          <a:xfrm>
            <a:off x="2600500" y="4396706"/>
            <a:ext cx="39576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 i="1"/>
            </a:lvl1pPr>
          </a:lstStyle>
          <a:p>
            <a:endParaRPr/>
          </a:p>
        </p:txBody>
      </p:sp>
      <p:cxnSp>
        <p:nvCxnSpPr>
          <p:cNvPr id="49" name="Google Shape;49;p9"/>
          <p:cNvCxnSpPr/>
          <p:nvPr/>
        </p:nvCxnSpPr>
        <p:spPr>
          <a:xfrm rot="10800000">
            <a:off x="-15900" y="4689847"/>
            <a:ext cx="233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0" name="Google Shape;50;p9"/>
          <p:cNvCxnSpPr/>
          <p:nvPr/>
        </p:nvCxnSpPr>
        <p:spPr>
          <a:xfrm>
            <a:off x="6825900" y="4689847"/>
            <a:ext cx="233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 Research Template" type="blank">
  <p:cSld name="BLANK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DD9D0-8210-2844-8F21-D531EEC1B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62EDE-BCE9-5C4F-BF07-4835E43C2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5377E-2690-3C4B-B25F-F12E4425E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0CE2-0B43-614B-9002-8100779624BA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1729C-0C22-5C4E-A293-F5965AD4E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BA6E8-719B-5B47-B2E2-B922BE14E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F4545-68EC-3041-942B-A39537C1B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09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18F-E66F-A946-80C0-A7D6B160A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FE072-95C0-2540-9B0D-88A17E43E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EAD1C-E65D-7147-967B-B8C741952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0CFCD-3310-C241-9C77-F061C8E36A7F}" type="datetime1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F6B16-4BCF-604E-A4DC-B8AFC8403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87361-D71C-6C4E-9319-95D08763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B8D28-FA1A-E44C-92BC-7DBEB3A2D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469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30350" y="206000"/>
            <a:ext cx="428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17100" y="1017513"/>
            <a:ext cx="7909800" cy="3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erif"/>
              <a:buChar char="○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erif"/>
              <a:buChar char="□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erif"/>
              <a:buChar char="○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erif"/>
              <a:buChar char="□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erif"/>
              <a:buChar char="○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■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●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○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■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300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algn="ctr">
              <a:buNone/>
              <a:defRPr sz="1300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lvl="2" algn="ctr">
              <a:buNone/>
              <a:defRPr sz="1300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lvl="3" algn="ctr">
              <a:buNone/>
              <a:defRPr sz="1300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lvl="4" algn="ctr">
              <a:buNone/>
              <a:defRPr sz="1300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lvl="5" algn="ctr">
              <a:buNone/>
              <a:defRPr sz="1300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lvl="6" algn="ctr">
              <a:buNone/>
              <a:defRPr sz="1300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lvl="7" algn="ctr">
              <a:buNone/>
              <a:defRPr sz="1300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lvl="8" algn="ctr">
              <a:buNone/>
              <a:defRPr sz="1300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59" r:id="rId3"/>
    <p:sldLayoutId id="2147483651" r:id="rId4"/>
    <p:sldLayoutId id="2147483654" r:id="rId5"/>
    <p:sldLayoutId id="2147483655" r:id="rId6"/>
    <p:sldLayoutId id="2147483656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4FBF47-E0DA-774D-BF7B-DEC8D7100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B887FB-3701-734E-BA74-1F05DCC3A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AC2BA-B686-624F-9335-D0B0B4B085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D0CE2-0B43-614B-9002-8100779624BA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3594C-784C-4D4C-9878-38B177FF3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AE903-35DC-0942-89B4-0314F69677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F4545-68EC-3041-942B-A39537C1B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047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103681-1144-174A-AE85-5154B53DF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9E9EEF-1427-CE4C-8EFB-BBAAAC1C1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57367-A700-3844-ABB4-AF9D3D6176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C00293-4ED0-4148-8860-041D6D83C581}" type="datetime1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3B0584-3D1D-8248-A88E-5D1359CBBD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8EAA2-6D47-CB41-BA92-65B071020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B8D28-FA1A-E44C-92BC-7DBEB3A2D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766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C5E4EA-5D67-E547-917B-0C57ED429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B9231-B288-AA46-ABA2-C98573912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5D72C-2A04-DE43-B7BE-12188F86C0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1577E5-1025-164A-9C23-18DFE348D43C}" type="datetime1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C9082-956B-E246-BB52-75EE7C4E6C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8309E-582B-9E44-A73A-113ABCF085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97A7B-8EDD-224B-BE01-4A46DBCA1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019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mailto:kira.mills@utdallas.edu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hyperlink" Target="https://www.utdnsa.org/" TargetMode="External"/><Relationship Id="rId4" Type="http://schemas.openxmlformats.org/officeDocument/2006/relationships/hyperlink" Target="https://www.kiramills.com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neurosci.org/" TargetMode="External"/><Relationship Id="rId3" Type="http://schemas.openxmlformats.org/officeDocument/2006/relationships/hyperlink" Target="https://www.utdallas.edu/library/" TargetMode="External"/><Relationship Id="rId7" Type="http://schemas.openxmlformats.org/officeDocument/2006/relationships/hyperlink" Target="https://www.scimagojr.com/journalrank.ph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ncbi.nlm.nih.gov/pubmed/" TargetMode="External"/><Relationship Id="rId5" Type="http://schemas.openxmlformats.org/officeDocument/2006/relationships/hyperlink" Target="https://www.sciencedirect.com/" TargetMode="External"/><Relationship Id="rId4" Type="http://schemas.openxmlformats.org/officeDocument/2006/relationships/hyperlink" Target="https://www.scopus.com/search/form.uri?display=basic" TargetMode="External"/><Relationship Id="rId9" Type="http://schemas.openxmlformats.org/officeDocument/2006/relationships/hyperlink" Target="https://www.nature.com/neuro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ctrTitle"/>
          </p:nvPr>
        </p:nvSpPr>
        <p:spPr>
          <a:xfrm>
            <a:off x="634275" y="1839413"/>
            <a:ext cx="78888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PRESENTING SCIENTIFIC RESEARCH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7BE032-AD42-4CD0-8C12-FA4D725296B6}"/>
              </a:ext>
            </a:extLst>
          </p:cNvPr>
          <p:cNvSpPr txBox="1"/>
          <p:nvPr/>
        </p:nvSpPr>
        <p:spPr>
          <a:xfrm>
            <a:off x="2575932" y="3590693"/>
            <a:ext cx="39921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Kira Mills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UTD Neuroscience Student Association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March 10, 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2318100" y="113175"/>
            <a:ext cx="45078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WHAT INFORMATION DO YOU NEED?</a:t>
            </a:r>
            <a:endParaRPr dirty="0"/>
          </a:p>
        </p:txBody>
      </p:sp>
      <p:sp>
        <p:nvSpPr>
          <p:cNvPr id="85" name="Google Shape;85;p15"/>
          <p:cNvSpPr txBox="1">
            <a:spLocks noGrp="1"/>
          </p:cNvSpPr>
          <p:nvPr>
            <p:ph type="body" idx="1"/>
          </p:nvPr>
        </p:nvSpPr>
        <p:spPr>
          <a:xfrm>
            <a:off x="617100" y="1081063"/>
            <a:ext cx="7909800" cy="32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 algn="just">
              <a:buNone/>
            </a:pPr>
            <a:r>
              <a:rPr lang="en-US" sz="2000" dirty="0">
                <a:latin typeface="Montserrat" panose="020B0604020202020204" charset="0"/>
              </a:rPr>
              <a:t>From the </a:t>
            </a:r>
            <a:r>
              <a:rPr lang="en-US" sz="2000" b="1" dirty="0">
                <a:latin typeface="Montserrat" panose="020B0604020202020204" charset="0"/>
              </a:rPr>
              <a:t>methods</a:t>
            </a:r>
            <a:r>
              <a:rPr lang="en-US" sz="2000" dirty="0">
                <a:latin typeface="Montserrat" panose="020B0604020202020204" charset="0"/>
              </a:rPr>
              <a:t> and </a:t>
            </a:r>
            <a:r>
              <a:rPr lang="en-US" sz="2000" b="1" dirty="0">
                <a:latin typeface="Montserrat" panose="020B0604020202020204" charset="0"/>
              </a:rPr>
              <a:t>results</a:t>
            </a:r>
          </a:p>
          <a:p>
            <a:pPr marL="76200" indent="0" algn="just">
              <a:buNone/>
            </a:pPr>
            <a:endParaRPr lang="en-US" sz="2000" b="1" dirty="0">
              <a:latin typeface="Montserrat" panose="020B0604020202020204" charset="0"/>
            </a:endParaRPr>
          </a:p>
          <a:p>
            <a:pPr marL="533400" indent="-457200" algn="just">
              <a:buFont typeface="+mj-lt"/>
              <a:buAutoNum type="arabicPeriod"/>
            </a:pPr>
            <a:r>
              <a:rPr lang="en-US" sz="2000" dirty="0">
                <a:latin typeface="Montserrat" panose="020B0604020202020204" charset="0"/>
              </a:rPr>
              <a:t>What were the main “types” of experiments they performed and why? </a:t>
            </a:r>
          </a:p>
          <a:p>
            <a:pPr marL="533400" indent="-457200" algn="just">
              <a:buFont typeface="+mj-lt"/>
              <a:buAutoNum type="arabicPeriod"/>
            </a:pPr>
            <a:r>
              <a:rPr lang="en-US" sz="2000" dirty="0">
                <a:latin typeface="Montserrat" panose="020B0604020202020204" charset="0"/>
              </a:rPr>
              <a:t>Summarize the results of the key tables or graphs. </a:t>
            </a:r>
          </a:p>
          <a:p>
            <a:pPr marL="533400" indent="-457200" algn="just">
              <a:buFont typeface="+mj-lt"/>
              <a:buAutoNum type="arabicPeriod"/>
            </a:pPr>
            <a:r>
              <a:rPr lang="en-US" sz="2000" dirty="0">
                <a:latin typeface="Montserrat" panose="020B0604020202020204" charset="0"/>
              </a:rPr>
              <a:t>How does each figure relate to the question being asked? </a:t>
            </a:r>
          </a:p>
          <a:p>
            <a:pPr marL="76200" indent="0" algn="just">
              <a:buNone/>
            </a:pPr>
            <a:endParaRPr sz="2000" dirty="0">
              <a:latin typeface="Montserrat" panose="020B0604020202020204" charset="0"/>
            </a:endParaRPr>
          </a:p>
        </p:txBody>
      </p:sp>
      <p:sp>
        <p:nvSpPr>
          <p:cNvPr id="86" name="Google Shape;86;p15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3606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2318100" y="113175"/>
            <a:ext cx="45078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WHAT INFORMATION DO YOU NEED?</a:t>
            </a:r>
            <a:endParaRPr dirty="0"/>
          </a:p>
        </p:txBody>
      </p:sp>
      <p:sp>
        <p:nvSpPr>
          <p:cNvPr id="85" name="Google Shape;85;p15"/>
          <p:cNvSpPr txBox="1">
            <a:spLocks noGrp="1"/>
          </p:cNvSpPr>
          <p:nvPr>
            <p:ph type="body" idx="1"/>
          </p:nvPr>
        </p:nvSpPr>
        <p:spPr>
          <a:xfrm>
            <a:off x="617100" y="889660"/>
            <a:ext cx="7909800" cy="32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 algn="just">
              <a:buNone/>
            </a:pPr>
            <a:r>
              <a:rPr lang="en-US" sz="2000" dirty="0">
                <a:latin typeface="Montserrat" panose="020B0604020202020204" charset="0"/>
              </a:rPr>
              <a:t>From the </a:t>
            </a:r>
            <a:r>
              <a:rPr lang="en-US" sz="2000" b="1" dirty="0">
                <a:latin typeface="Montserrat" panose="020B0604020202020204" charset="0"/>
              </a:rPr>
              <a:t>conclusion</a:t>
            </a:r>
            <a:r>
              <a:rPr lang="en-US" sz="2000" dirty="0">
                <a:latin typeface="Montserrat" panose="020B0604020202020204" charset="0"/>
              </a:rPr>
              <a:t> or </a:t>
            </a:r>
            <a:r>
              <a:rPr lang="en-US" sz="2000" b="1" dirty="0">
                <a:latin typeface="Montserrat" panose="020B0604020202020204" charset="0"/>
              </a:rPr>
              <a:t>discussion</a:t>
            </a:r>
          </a:p>
          <a:p>
            <a:pPr marL="76200" indent="0" algn="just">
              <a:buNone/>
            </a:pPr>
            <a:endParaRPr lang="en-US" sz="2000" dirty="0">
              <a:latin typeface="Montserrat" panose="020B0604020202020204" charset="0"/>
            </a:endParaRPr>
          </a:p>
          <a:p>
            <a:pPr marL="533400" indent="-457200" algn="just">
              <a:buSzPct val="100000"/>
              <a:buFont typeface="+mj-lt"/>
              <a:buAutoNum type="arabicPeriod"/>
            </a:pPr>
            <a:r>
              <a:rPr lang="en-US" sz="2000" i="1" dirty="0">
                <a:latin typeface="Montserrat" panose="020B0604020202020204" charset="0"/>
              </a:rPr>
              <a:t>What problems do the authors identify in the research?</a:t>
            </a:r>
          </a:p>
          <a:p>
            <a:pPr marL="533400" indent="-457200" algn="just">
              <a:buSzPct val="100000"/>
              <a:buFont typeface="+mj-lt"/>
              <a:buAutoNum type="arabicPeriod"/>
            </a:pPr>
            <a:r>
              <a:rPr lang="en-US" sz="2000" dirty="0">
                <a:latin typeface="Montserrat" panose="020B0604020202020204" charset="0"/>
              </a:rPr>
              <a:t>Do the authors identify a direction for future research? </a:t>
            </a:r>
          </a:p>
          <a:p>
            <a:pPr marL="533400" indent="-457200" algn="just">
              <a:buSzPct val="100000"/>
              <a:buFont typeface="+mj-lt"/>
              <a:buAutoNum type="arabicPeriod"/>
            </a:pPr>
            <a:r>
              <a:rPr lang="en-US" sz="2000" dirty="0">
                <a:latin typeface="Montserrat" panose="020B0604020202020204" charset="0"/>
              </a:rPr>
              <a:t>How did their experimental design answer their original questions or hypothesis? </a:t>
            </a:r>
          </a:p>
          <a:p>
            <a:pPr marL="533400" indent="-457200" algn="just">
              <a:buSzPct val="100000"/>
              <a:buFont typeface="+mj-lt"/>
              <a:buAutoNum type="arabicPeriod"/>
            </a:pPr>
            <a:r>
              <a:rPr lang="en-US" sz="2000" dirty="0">
                <a:latin typeface="Montserrat" panose="020B0604020202020204" charset="0"/>
              </a:rPr>
              <a:t>Which results do they identify as key?  </a:t>
            </a:r>
          </a:p>
          <a:p>
            <a:pPr marL="533400" indent="-457200" algn="just">
              <a:buClr>
                <a:schemeClr val="accent1">
                  <a:lumMod val="25000"/>
                  <a:lumOff val="75000"/>
                </a:schemeClr>
              </a:buClr>
              <a:buSzPct val="100000"/>
              <a:buFont typeface="+mj-lt"/>
              <a:buAutoNum type="arabicPeriod"/>
            </a:pPr>
            <a:endParaRPr sz="2000" dirty="0">
              <a:latin typeface="Montserrat" panose="020B0604020202020204" charset="0"/>
            </a:endParaRPr>
          </a:p>
        </p:txBody>
      </p:sp>
      <p:sp>
        <p:nvSpPr>
          <p:cNvPr id="86" name="Google Shape;86;p15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7293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2318100" y="113175"/>
            <a:ext cx="45078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READ IT AGAIN</a:t>
            </a:r>
            <a:endParaRPr dirty="0"/>
          </a:p>
        </p:txBody>
      </p:sp>
      <p:sp>
        <p:nvSpPr>
          <p:cNvPr id="85" name="Google Shape;85;p15"/>
          <p:cNvSpPr txBox="1">
            <a:spLocks noGrp="1"/>
          </p:cNvSpPr>
          <p:nvPr>
            <p:ph type="body" idx="1"/>
          </p:nvPr>
        </p:nvSpPr>
        <p:spPr>
          <a:xfrm>
            <a:off x="617100" y="1252513"/>
            <a:ext cx="7909800" cy="32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 algn="just">
              <a:buNone/>
            </a:pPr>
            <a:r>
              <a:rPr lang="en-US" sz="2000" dirty="0">
                <a:latin typeface="Montserrat" panose="020B0604020202020204" charset="0"/>
              </a:rPr>
              <a:t>After initially reading each section, and annotating, go back through and read the paper again to see if you can understand how it all fits back together </a:t>
            </a:r>
          </a:p>
          <a:p>
            <a:pPr marL="76200" indent="0" algn="just">
              <a:buNone/>
            </a:pPr>
            <a:endParaRPr lang="en-US" sz="2000" dirty="0">
              <a:latin typeface="Montserrat" panose="020B0604020202020204" charset="0"/>
            </a:endParaRPr>
          </a:p>
          <a:p>
            <a:pPr marL="76200" indent="0" algn="just">
              <a:buNone/>
            </a:pPr>
            <a:r>
              <a:rPr lang="en-US" sz="2000" dirty="0">
                <a:latin typeface="Montserrat" panose="020B0604020202020204" charset="0"/>
              </a:rPr>
              <a:t>You might not need to read every sentence, but make sure you can now follow their main points</a:t>
            </a:r>
            <a:endParaRPr sz="2000" dirty="0">
              <a:latin typeface="Montserrat" panose="020B0604020202020204" charset="0"/>
            </a:endParaRPr>
          </a:p>
        </p:txBody>
      </p:sp>
      <p:sp>
        <p:nvSpPr>
          <p:cNvPr id="86" name="Google Shape;86;p15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9772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2318100" y="113175"/>
            <a:ext cx="45078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TAKE NOTES</a:t>
            </a:r>
            <a:endParaRPr dirty="0"/>
          </a:p>
        </p:txBody>
      </p:sp>
      <p:sp>
        <p:nvSpPr>
          <p:cNvPr id="85" name="Google Shape;85;p15"/>
          <p:cNvSpPr txBox="1">
            <a:spLocks noGrp="1"/>
          </p:cNvSpPr>
          <p:nvPr>
            <p:ph type="body" idx="1"/>
          </p:nvPr>
        </p:nvSpPr>
        <p:spPr>
          <a:xfrm>
            <a:off x="617100" y="970575"/>
            <a:ext cx="7909800" cy="32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 algn="just">
              <a:buNone/>
            </a:pPr>
            <a:r>
              <a:rPr lang="en-US" sz="2000" dirty="0">
                <a:latin typeface="Montserrat" panose="020B0604020202020204" charset="0"/>
              </a:rPr>
              <a:t>There are a lot of methods for taking notes that help, play around with a few to see what works best for you</a:t>
            </a:r>
          </a:p>
          <a:p>
            <a:pPr marL="76200" indent="0" algn="just">
              <a:buNone/>
            </a:pPr>
            <a:endParaRPr lang="en-US" sz="2000" dirty="0">
              <a:latin typeface="Montserrat" panose="020B0604020202020204" charset="0"/>
            </a:endParaRPr>
          </a:p>
          <a:p>
            <a:pPr algn="just"/>
            <a:r>
              <a:rPr lang="en-US" sz="2000" dirty="0">
                <a:latin typeface="Montserrat" panose="020B0604020202020204" charset="0"/>
              </a:rPr>
              <a:t>Bullet-point or outline style</a:t>
            </a:r>
          </a:p>
          <a:p>
            <a:pPr algn="just"/>
            <a:r>
              <a:rPr lang="en-US" sz="2000" dirty="0">
                <a:latin typeface="Montserrat" panose="020B0604020202020204" charset="0"/>
              </a:rPr>
              <a:t>Answering the questions for each section</a:t>
            </a:r>
          </a:p>
          <a:p>
            <a:pPr algn="just"/>
            <a:r>
              <a:rPr lang="en-US" sz="2000" b="1" dirty="0">
                <a:latin typeface="Montserrat" panose="020B0604020202020204" charset="0"/>
              </a:rPr>
              <a:t>Create a flowchart or storyboard</a:t>
            </a:r>
          </a:p>
          <a:p>
            <a:pPr algn="just"/>
            <a:endParaRPr sz="2000" dirty="0">
              <a:latin typeface="Montserrat" panose="020B0604020202020204" charset="0"/>
            </a:endParaRPr>
          </a:p>
        </p:txBody>
      </p:sp>
      <p:sp>
        <p:nvSpPr>
          <p:cNvPr id="86" name="Google Shape;86;p15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9932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EA99-4299-4285-A3D6-F4C8EA57F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FLOW-CHART OR STORYBOARD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ED5D51-CA37-446B-8092-B1DA8D2F42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8A663497-8045-43CD-8CA9-96600557963E}"/>
              </a:ext>
            </a:extLst>
          </p:cNvPr>
          <p:cNvSpPr/>
          <p:nvPr/>
        </p:nvSpPr>
        <p:spPr>
          <a:xfrm>
            <a:off x="6825900" y="597123"/>
            <a:ext cx="2151002" cy="1085850"/>
          </a:xfrm>
          <a:prstGeom prst="hexagon">
            <a:avLst/>
          </a:prstGeom>
          <a:solidFill>
            <a:srgbClr val="FFA5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This study: compare TENS, exercise, and immobilization in rat arthritis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555A0A-F787-4EE7-A539-7EEADFB459BA}"/>
              </a:ext>
            </a:extLst>
          </p:cNvPr>
          <p:cNvSpPr/>
          <p:nvPr/>
        </p:nvSpPr>
        <p:spPr>
          <a:xfrm>
            <a:off x="167098" y="1524656"/>
            <a:ext cx="2151002" cy="10857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5 groups of 12 rats: </a:t>
            </a:r>
          </a:p>
          <a:p>
            <a:pPr marL="342900" indent="-342900" algn="ctr">
              <a:buAutoNum type="arabicPeriod"/>
            </a:pPr>
            <a:r>
              <a:rPr lang="en-US" sz="1100" dirty="0"/>
              <a:t>control</a:t>
            </a:r>
          </a:p>
          <a:p>
            <a:pPr marL="342900" indent="-342900" algn="ctr">
              <a:buAutoNum type="arabicPeriod"/>
            </a:pPr>
            <a:r>
              <a:rPr lang="en-US" sz="1100" dirty="0"/>
              <a:t>arthritis</a:t>
            </a:r>
          </a:p>
          <a:p>
            <a:pPr marL="342900" indent="-342900" algn="ctr">
              <a:buAutoNum type="arabicPeriod"/>
            </a:pPr>
            <a:r>
              <a:rPr lang="en-US" sz="1100" dirty="0"/>
              <a:t>immobilization</a:t>
            </a:r>
          </a:p>
          <a:p>
            <a:pPr marL="342900" indent="-342900" algn="ctr">
              <a:buAutoNum type="arabicPeriod"/>
            </a:pPr>
            <a:r>
              <a:rPr lang="en-US" sz="1100" dirty="0"/>
              <a:t>exercise</a:t>
            </a:r>
          </a:p>
          <a:p>
            <a:pPr marL="342900" indent="-342900" algn="ctr">
              <a:buAutoNum type="arabicPeriod"/>
            </a:pPr>
            <a:r>
              <a:rPr lang="en-US" sz="1100" dirty="0"/>
              <a:t>TENS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49A317-C48E-4CCA-B432-4BF008F006F1}"/>
              </a:ext>
            </a:extLst>
          </p:cNvPr>
          <p:cNvSpPr/>
          <p:nvPr/>
        </p:nvSpPr>
        <p:spPr>
          <a:xfrm>
            <a:off x="6067425" y="1796681"/>
            <a:ext cx="2151002" cy="54164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PPT &amp; PWR </a:t>
            </a:r>
            <a:r>
              <a:rPr lang="en-US" sz="1100" dirty="0">
                <a:sym typeface="Wingdings" panose="05000000000000000000" pitchFamily="2" charset="2"/>
              </a:rPr>
              <a:t> measure to see how rats respond to pain</a:t>
            </a:r>
            <a:endParaRPr lang="en-US" sz="1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5F43C8-290C-4602-B81D-3B40DCC09136}"/>
              </a:ext>
            </a:extLst>
          </p:cNvPr>
          <p:cNvSpPr/>
          <p:nvPr/>
        </p:nvSpPr>
        <p:spPr>
          <a:xfrm>
            <a:off x="3282597" y="1181841"/>
            <a:ext cx="1711801" cy="54164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Immobilization = put plaster cast on rat leg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36A407-DBC5-440B-BE51-2F30E7E9D621}"/>
              </a:ext>
            </a:extLst>
          </p:cNvPr>
          <p:cNvSpPr/>
          <p:nvPr/>
        </p:nvSpPr>
        <p:spPr>
          <a:xfrm>
            <a:off x="3282597" y="2411521"/>
            <a:ext cx="1711801" cy="67207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Exercise = use same device as TENS at higher intensity to cause muscle contraction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1A2B3E-7630-4718-B891-BD1F68DB2A86}"/>
              </a:ext>
            </a:extLst>
          </p:cNvPr>
          <p:cNvSpPr/>
          <p:nvPr/>
        </p:nvSpPr>
        <p:spPr>
          <a:xfrm>
            <a:off x="3282597" y="1796681"/>
            <a:ext cx="1711801" cy="54164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TENS = apply low-level electric stim. not enough for muscle contraction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EE3C44-A111-4959-A5E4-B7F2669C07E0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18100" y="2067506"/>
            <a:ext cx="9644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1A09FE8-1F2C-41F2-BFFF-166046A999FD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2318100" y="1452666"/>
            <a:ext cx="964497" cy="6148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5A661D1A-A0EF-469A-86E6-4CC298447B59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2318100" y="2067506"/>
            <a:ext cx="964497" cy="6800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5B8A271-F4BF-49D7-8F91-7D50FA19AFF1}"/>
              </a:ext>
            </a:extLst>
          </p:cNvPr>
          <p:cNvSpPr/>
          <p:nvPr/>
        </p:nvSpPr>
        <p:spPr>
          <a:xfrm>
            <a:off x="2389948" y="1731469"/>
            <a:ext cx="743954" cy="707886"/>
          </a:xfrm>
          <a:prstGeom prst="rect">
            <a:avLst/>
          </a:prstGeom>
          <a:ln w="31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000" dirty="0"/>
              <a:t>Induce arthritis in right knee joint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F4819916-E272-423B-89B2-88BBDCBB51CB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994398" y="1452666"/>
            <a:ext cx="1073027" cy="614839"/>
          </a:xfrm>
          <a:prstGeom prst="bentConnector3">
            <a:avLst>
              <a:gd name="adj1" fmla="val 535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2E9B91C2-C9FA-4064-A01D-8A365ED1381E}"/>
              </a:ext>
            </a:extLst>
          </p:cNvPr>
          <p:cNvCxnSpPr>
            <a:cxnSpLocks/>
          </p:cNvCxnSpPr>
          <p:nvPr/>
        </p:nvCxnSpPr>
        <p:spPr>
          <a:xfrm flipV="1">
            <a:off x="5076825" y="2067505"/>
            <a:ext cx="990600" cy="6800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815A9AA-00E1-4CAF-8501-0BF464CF2492}"/>
              </a:ext>
            </a:extLst>
          </p:cNvPr>
          <p:cNvCxnSpPr>
            <a:stCxn id="11" idx="3"/>
          </p:cNvCxnSpPr>
          <p:nvPr/>
        </p:nvCxnSpPr>
        <p:spPr>
          <a:xfrm flipV="1">
            <a:off x="4994398" y="2067505"/>
            <a:ext cx="10730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79D9395-1888-452F-82D3-DFACF9165D4C}"/>
              </a:ext>
            </a:extLst>
          </p:cNvPr>
          <p:cNvSpPr/>
          <p:nvPr/>
        </p:nvSpPr>
        <p:spPr>
          <a:xfrm>
            <a:off x="5187803" y="1865195"/>
            <a:ext cx="684563" cy="400110"/>
          </a:xfrm>
          <a:prstGeom prst="rect">
            <a:avLst/>
          </a:prstGeom>
          <a:ln w="31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000" dirty="0"/>
              <a:t>Test behavior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B4CBA1D-CB4E-4DE1-B340-A99860C14C1F}"/>
              </a:ext>
            </a:extLst>
          </p:cNvPr>
          <p:cNvCxnSpPr>
            <a:cxnSpLocks/>
            <a:stCxn id="8" idx="2"/>
            <a:endCxn id="41" idx="0"/>
          </p:cNvCxnSpPr>
          <p:nvPr/>
        </p:nvCxnSpPr>
        <p:spPr>
          <a:xfrm>
            <a:off x="7142926" y="2338330"/>
            <a:ext cx="0" cy="1187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0A50E163-11CF-488F-90F8-B02AA0A2FA73}"/>
              </a:ext>
            </a:extLst>
          </p:cNvPr>
          <p:cNvSpPr/>
          <p:nvPr/>
        </p:nvSpPr>
        <p:spPr>
          <a:xfrm>
            <a:off x="6412502" y="2610438"/>
            <a:ext cx="1460847" cy="55399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000" dirty="0"/>
              <a:t>PPT: Exercise #1 and TENS #2</a:t>
            </a:r>
          </a:p>
          <a:p>
            <a:pPr algn="ctr"/>
            <a:r>
              <a:rPr lang="en-US" sz="1000" dirty="0"/>
              <a:t>PWR: Exercise #1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ABE2F79-85F3-4455-A2E7-0D6E17F45EFA}"/>
              </a:ext>
            </a:extLst>
          </p:cNvPr>
          <p:cNvSpPr/>
          <p:nvPr/>
        </p:nvSpPr>
        <p:spPr>
          <a:xfrm>
            <a:off x="6067425" y="3525533"/>
            <a:ext cx="2151002" cy="54164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Culture tissue from knee and spine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DF7E1A3-2CB0-4942-9109-455859AD66E0}"/>
              </a:ext>
            </a:extLst>
          </p:cNvPr>
          <p:cNvCxnSpPr>
            <a:cxnSpLocks/>
            <a:stCxn id="41" idx="1"/>
            <a:endCxn id="47" idx="3"/>
          </p:cNvCxnSpPr>
          <p:nvPr/>
        </p:nvCxnSpPr>
        <p:spPr>
          <a:xfrm flipH="1" flipV="1">
            <a:off x="4686707" y="3796346"/>
            <a:ext cx="1380718" cy="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9AD7DC58-5459-4242-BB40-C7F8AED904EA}"/>
              </a:ext>
            </a:extLst>
          </p:cNvPr>
          <p:cNvSpPr/>
          <p:nvPr/>
        </p:nvSpPr>
        <p:spPr>
          <a:xfrm>
            <a:off x="3492769" y="3525533"/>
            <a:ext cx="1193938" cy="5416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Exercise sig. better, TENS #2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2129067-DB2F-4F89-AA3E-2E39C93B0082}"/>
              </a:ext>
            </a:extLst>
          </p:cNvPr>
          <p:cNvSpPr/>
          <p:nvPr/>
        </p:nvSpPr>
        <p:spPr>
          <a:xfrm>
            <a:off x="3492769" y="4208226"/>
            <a:ext cx="1193938" cy="5416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Exercise better in 3/4 , TENS #2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B7A452B-C1CE-4249-AC47-DF768F7AFEC7}"/>
              </a:ext>
            </a:extLst>
          </p:cNvPr>
          <p:cNvSpPr/>
          <p:nvPr/>
        </p:nvSpPr>
        <p:spPr>
          <a:xfrm>
            <a:off x="4881766" y="3442402"/>
            <a:ext cx="990600" cy="707886"/>
          </a:xfrm>
          <a:prstGeom prst="rect">
            <a:avLst/>
          </a:prstGeom>
          <a:ln w="31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000" dirty="0"/>
              <a:t>Knee= look for CD68 + cells (lower = better)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55D40D3C-257A-4FC4-8179-2CC8B73365FB}"/>
              </a:ext>
            </a:extLst>
          </p:cNvPr>
          <p:cNvCxnSpPr>
            <a:stCxn id="41" idx="2"/>
            <a:endCxn id="48" idx="3"/>
          </p:cNvCxnSpPr>
          <p:nvPr/>
        </p:nvCxnSpPr>
        <p:spPr>
          <a:xfrm rot="5400000">
            <a:off x="5708889" y="3045001"/>
            <a:ext cx="411857" cy="24562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450B759F-C1CA-4BA5-846B-98FC58793B0F}"/>
              </a:ext>
            </a:extLst>
          </p:cNvPr>
          <p:cNvSpPr/>
          <p:nvPr/>
        </p:nvSpPr>
        <p:spPr>
          <a:xfrm>
            <a:off x="5233215" y="4281239"/>
            <a:ext cx="1592685" cy="400110"/>
          </a:xfrm>
          <a:prstGeom prst="rect">
            <a:avLst/>
          </a:prstGeom>
          <a:ln w="31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000" dirty="0"/>
              <a:t>Spine = look for CGRP (peptide) (lower = better)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9813520-209E-46CF-8DD1-39C4446D4D3C}"/>
              </a:ext>
            </a:extLst>
          </p:cNvPr>
          <p:cNvSpPr/>
          <p:nvPr/>
        </p:nvSpPr>
        <p:spPr>
          <a:xfrm>
            <a:off x="319360" y="3315581"/>
            <a:ext cx="2070588" cy="15031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Low-intensity muscle contraction reduced 1</a:t>
            </a:r>
            <a:r>
              <a:rPr lang="en-US" sz="1200" baseline="30000" dirty="0"/>
              <a:t>o</a:t>
            </a:r>
            <a:r>
              <a:rPr lang="en-US" sz="1200" dirty="0"/>
              <a:t> and 2</a:t>
            </a:r>
            <a:r>
              <a:rPr lang="en-US" sz="1200" baseline="30000" dirty="0"/>
              <a:t>0</a:t>
            </a:r>
            <a:r>
              <a:rPr lang="en-US" sz="1200" dirty="0"/>
              <a:t> hyperalgesia by lowering amount macrophages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EF42799F-28A0-479F-B9B0-0CE31957E36E}"/>
              </a:ext>
            </a:extLst>
          </p:cNvPr>
          <p:cNvCxnSpPr>
            <a:stCxn id="47" idx="1"/>
            <a:endCxn id="57" idx="6"/>
          </p:cNvCxnSpPr>
          <p:nvPr/>
        </p:nvCxnSpPr>
        <p:spPr>
          <a:xfrm rot="10800000" flipV="1">
            <a:off x="2389949" y="3796346"/>
            <a:ext cx="1102821" cy="2708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7D2ABBCF-482F-4403-99DA-55ECD1D11D1D}"/>
              </a:ext>
            </a:extLst>
          </p:cNvPr>
          <p:cNvCxnSpPr>
            <a:stCxn id="48" idx="1"/>
            <a:endCxn id="57" idx="6"/>
          </p:cNvCxnSpPr>
          <p:nvPr/>
        </p:nvCxnSpPr>
        <p:spPr>
          <a:xfrm rot="10800000">
            <a:off x="2389949" y="4067159"/>
            <a:ext cx="1102821" cy="41188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447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429516" y="2077714"/>
            <a:ext cx="689290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should you include?</a:t>
            </a:r>
            <a:endParaRPr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600400" y="3182963"/>
            <a:ext cx="5857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There is a lot of information given in a research article, but we don’t need all of it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9558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D28C76-8A1B-4B7B-BF68-9B90BB20FC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3ECC1-DED4-4F66-BB9C-7F96F3E52A72}"/>
              </a:ext>
            </a:extLst>
          </p:cNvPr>
          <p:cNvSpPr txBox="1"/>
          <p:nvPr/>
        </p:nvSpPr>
        <p:spPr>
          <a:xfrm>
            <a:off x="1386840" y="719405"/>
            <a:ext cx="63703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Montserrat" panose="020B0604020202020204" charset="0"/>
              </a:rPr>
              <a:t>KNOW YOUR AUDIENCE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3FACA5-E9C2-4C85-B7C6-E7D1DD872612}"/>
              </a:ext>
            </a:extLst>
          </p:cNvPr>
          <p:cNvSpPr txBox="1"/>
          <p:nvPr/>
        </p:nvSpPr>
        <p:spPr>
          <a:xfrm>
            <a:off x="2080260" y="2549962"/>
            <a:ext cx="49834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Montserrat" panose="020B0604020202020204" charset="0"/>
              </a:rPr>
              <a:t>This will guide</a:t>
            </a:r>
          </a:p>
          <a:p>
            <a:pPr algn="ctr"/>
            <a:endParaRPr lang="en-US" sz="1600" dirty="0">
              <a:latin typeface="Montserrat" panose="020B0604020202020204" charset="0"/>
            </a:endParaRPr>
          </a:p>
          <a:p>
            <a:pPr algn="ctr"/>
            <a:r>
              <a:rPr lang="en-US" sz="1600" dirty="0">
                <a:latin typeface="Montserrat" panose="020B0604020202020204" charset="0"/>
              </a:rPr>
              <a:t>the background information you give </a:t>
            </a:r>
          </a:p>
          <a:p>
            <a:pPr algn="ctr"/>
            <a:r>
              <a:rPr lang="en-US" sz="1600" dirty="0">
                <a:latin typeface="Montserrat" panose="020B0604020202020204" charset="0"/>
              </a:rPr>
              <a:t>how much experimental detail to include </a:t>
            </a:r>
          </a:p>
          <a:p>
            <a:pPr algn="ctr"/>
            <a:r>
              <a:rPr lang="en-US" sz="1600" dirty="0">
                <a:latin typeface="Montserrat" panose="020B0604020202020204" charset="0"/>
              </a:rPr>
              <a:t>what sort of results can be discussed</a:t>
            </a:r>
          </a:p>
          <a:p>
            <a:pPr algn="ctr"/>
            <a:r>
              <a:rPr lang="en-US" sz="1600" dirty="0">
                <a:latin typeface="Montserrat" panose="020B0604020202020204" charset="0"/>
              </a:rPr>
              <a:t>how harshly you critique</a:t>
            </a:r>
          </a:p>
          <a:p>
            <a:pPr algn="ctr"/>
            <a:r>
              <a:rPr lang="en-US" sz="1600" dirty="0">
                <a:latin typeface="Montserrat" panose="020B0604020202020204" charset="0"/>
              </a:rPr>
              <a:t>how much of your own opinion to include</a:t>
            </a:r>
          </a:p>
        </p:txBody>
      </p:sp>
    </p:spTree>
    <p:extLst>
      <p:ext uri="{BB962C8B-B14F-4D97-AF65-F5344CB8AC3E}">
        <p14:creationId xmlns:p14="http://schemas.microsoft.com/office/powerpoint/2010/main" val="4149010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21287-2CC7-448C-B104-2219B7A73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THE AUDIENCE A CHEAT-SHEET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E9BF02-320D-4A3E-BC32-EC665D462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7100" y="727700"/>
            <a:ext cx="7909800" cy="1286953"/>
          </a:xfrm>
        </p:spPr>
        <p:txBody>
          <a:bodyPr/>
          <a:lstStyle/>
          <a:p>
            <a:pPr marL="76200" indent="0" algn="ctr">
              <a:buNone/>
            </a:pPr>
            <a:r>
              <a:rPr lang="en-US" sz="2000" dirty="0">
                <a:latin typeface="Montserrat" panose="020B0604020202020204" charset="0"/>
              </a:rPr>
              <a:t>Identify the </a:t>
            </a:r>
            <a:r>
              <a:rPr lang="en-US" sz="2000" b="1" dirty="0">
                <a:latin typeface="Montserrat" panose="020B0604020202020204" charset="0"/>
              </a:rPr>
              <a:t>main goals/questions </a:t>
            </a:r>
            <a:r>
              <a:rPr lang="en-US" sz="2000" dirty="0">
                <a:latin typeface="Montserrat" panose="020B0604020202020204" charset="0"/>
              </a:rPr>
              <a:t>of the article, and as you create slides you should determine </a:t>
            </a:r>
            <a:r>
              <a:rPr lang="en-US" sz="2000" b="1" dirty="0">
                <a:latin typeface="Montserrat" panose="020B0604020202020204" charset="0"/>
              </a:rPr>
              <a:t>how each thing relates back </a:t>
            </a:r>
            <a:r>
              <a:rPr lang="en-US" sz="2000" dirty="0">
                <a:latin typeface="Montserrat" panose="020B0604020202020204" charset="0"/>
              </a:rPr>
              <a:t>to a goal or answers a question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7329C-F49A-4BB8-8179-BC9693BB9F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71EBA5-4098-4CEB-9866-B02A6C6D5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95" y="2303455"/>
            <a:ext cx="4139974" cy="2286000"/>
          </a:xfrm>
          <a:prstGeom prst="rect">
            <a:avLst/>
          </a:prstGeom>
          <a:ln>
            <a:solidFill>
              <a:srgbClr val="C75B1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8C2FED-299D-4528-99C0-515130598C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67"/>
          <a:stretch/>
        </p:blipFill>
        <p:spPr>
          <a:xfrm>
            <a:off x="4515141" y="2303455"/>
            <a:ext cx="4373764" cy="2286000"/>
          </a:xfrm>
          <a:prstGeom prst="rect">
            <a:avLst/>
          </a:prstGeom>
          <a:ln>
            <a:solidFill>
              <a:srgbClr val="C75B12"/>
            </a:solidFill>
          </a:ln>
        </p:spPr>
      </p:pic>
    </p:spTree>
    <p:extLst>
      <p:ext uri="{BB962C8B-B14F-4D97-AF65-F5344CB8AC3E}">
        <p14:creationId xmlns:p14="http://schemas.microsoft.com/office/powerpoint/2010/main" val="551643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21287-2CC7-448C-B104-2219B7A73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THE AUDIENCE A CHEAT-SHEET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E9BF02-320D-4A3E-BC32-EC665D462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7100" y="730062"/>
            <a:ext cx="7909800" cy="1286953"/>
          </a:xfrm>
        </p:spPr>
        <p:txBody>
          <a:bodyPr/>
          <a:lstStyle/>
          <a:p>
            <a:pPr marL="76200" indent="0" algn="ctr">
              <a:buNone/>
            </a:pPr>
            <a:r>
              <a:rPr lang="en-US" sz="2000" dirty="0">
                <a:latin typeface="Montserrat" panose="020B0604020202020204" charset="0"/>
              </a:rPr>
              <a:t>You can even start your presentation with the </a:t>
            </a:r>
            <a:r>
              <a:rPr lang="en-US" sz="2000" b="1" dirty="0">
                <a:latin typeface="Montserrat" panose="020B0604020202020204" charset="0"/>
              </a:rPr>
              <a:t>main conclusions </a:t>
            </a:r>
            <a:r>
              <a:rPr lang="en-US" sz="2000" dirty="0">
                <a:latin typeface="Montserrat" panose="020B0604020202020204" charset="0"/>
              </a:rPr>
              <a:t>so that the </a:t>
            </a:r>
            <a:r>
              <a:rPr lang="en-US" sz="2000" b="1" dirty="0">
                <a:latin typeface="Montserrat" panose="020B0604020202020204" charset="0"/>
              </a:rPr>
              <a:t>audience knows what to expect </a:t>
            </a:r>
            <a:r>
              <a:rPr lang="en-US" sz="2000" dirty="0">
                <a:latin typeface="Montserrat" panose="020B0604020202020204" charset="0"/>
              </a:rPr>
              <a:t>and look for as you go through the 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7329C-F49A-4BB8-8179-BC9693BB9F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7F30ED-BEB9-49F4-AA80-5891174A6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572" y="2148993"/>
            <a:ext cx="4430856" cy="2468880"/>
          </a:xfrm>
          <a:prstGeom prst="rect">
            <a:avLst/>
          </a:prstGeom>
          <a:ln>
            <a:solidFill>
              <a:srgbClr val="C75B12"/>
            </a:solidFill>
          </a:ln>
        </p:spPr>
      </p:pic>
    </p:spTree>
    <p:extLst>
      <p:ext uri="{BB962C8B-B14F-4D97-AF65-F5344CB8AC3E}">
        <p14:creationId xmlns:p14="http://schemas.microsoft.com/office/powerpoint/2010/main" val="3267950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C45C1-FA19-41E0-907B-1A20FE126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INTRODUCTION/BACKGROUND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BD51AE-B5C2-4A35-A2E1-A861325B4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1073014"/>
            <a:ext cx="7863840" cy="3215400"/>
          </a:xfrm>
        </p:spPr>
        <p:txBody>
          <a:bodyPr/>
          <a:lstStyle/>
          <a:p>
            <a:pPr marL="76200" indent="0" algn="ctr">
              <a:buNone/>
            </a:pPr>
            <a:r>
              <a:rPr lang="en-US" sz="2200" dirty="0">
                <a:latin typeface="Montserrat" panose="020B0604020202020204" charset="0"/>
              </a:rPr>
              <a:t>You can use the introduction of the article to guide you, but you just need to make sure you include </a:t>
            </a:r>
            <a:r>
              <a:rPr lang="en-US" sz="2200" b="1" dirty="0">
                <a:latin typeface="Montserrat" panose="020B0604020202020204" charset="0"/>
              </a:rPr>
              <a:t>any information that is necessary to understand the goals and the motivation</a:t>
            </a:r>
            <a:endParaRPr lang="en-US" sz="2200" dirty="0">
              <a:latin typeface="Montserrat" panose="020B0604020202020204" charset="0"/>
            </a:endParaRPr>
          </a:p>
          <a:p>
            <a:pPr marL="76200" indent="0" algn="ctr">
              <a:buNone/>
            </a:pPr>
            <a:endParaRPr lang="en-US" sz="2200" dirty="0">
              <a:latin typeface="Montserrat" panose="020B0604020202020204" charset="0"/>
            </a:endParaRPr>
          </a:p>
          <a:p>
            <a:pPr marL="76200" indent="0" algn="ctr">
              <a:buNone/>
            </a:pPr>
            <a:r>
              <a:rPr lang="en-US" sz="2200" dirty="0">
                <a:latin typeface="Montserrat" panose="020B0604020202020204" charset="0"/>
              </a:rPr>
              <a:t>If you want to discuss methodologies, you can include information here or during the “methods” section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B6046-B7EB-4E48-8797-419C7C92F6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D9221C-D0DB-4058-942F-3FC58019A7E8}"/>
              </a:ext>
            </a:extLst>
          </p:cNvPr>
          <p:cNvSpPr txBox="1">
            <a:spLocks/>
          </p:cNvSpPr>
          <p:nvPr/>
        </p:nvSpPr>
        <p:spPr>
          <a:xfrm>
            <a:off x="640080" y="1073014"/>
            <a:ext cx="7863840" cy="3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erif"/>
              <a:buChar char="○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erif"/>
              <a:buChar char="□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erif"/>
              <a:buChar char="○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erif"/>
              <a:buChar char="□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erif"/>
              <a:buChar char="○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■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●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○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■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76200" indent="0" algn="ctr">
              <a:buFont typeface="PT Serif"/>
              <a:buNone/>
            </a:pPr>
            <a:r>
              <a:rPr lang="en-US" sz="2200" dirty="0">
                <a:solidFill>
                  <a:schemeClr val="tx2">
                    <a:lumMod val="85000"/>
                  </a:schemeClr>
                </a:solidFill>
                <a:latin typeface="Montserrat" panose="020B0604020202020204" charset="0"/>
              </a:rPr>
              <a:t>You can use the introduction of the article to guide you, but you just need to make sure you include </a:t>
            </a:r>
            <a:r>
              <a:rPr lang="en-US" sz="2200" b="1" dirty="0">
                <a:solidFill>
                  <a:schemeClr val="tx2">
                    <a:lumMod val="85000"/>
                  </a:schemeClr>
                </a:solidFill>
                <a:latin typeface="Montserrat" panose="020B0604020202020204" charset="0"/>
              </a:rPr>
              <a:t>any information that is necessary to understand the goals and the motivation</a:t>
            </a:r>
            <a:endParaRPr lang="en-US" sz="2200" dirty="0">
              <a:solidFill>
                <a:schemeClr val="tx2">
                  <a:lumMod val="85000"/>
                </a:schemeClr>
              </a:solidFill>
              <a:latin typeface="Montserrat" panose="020B0604020202020204" charset="0"/>
            </a:endParaRPr>
          </a:p>
          <a:p>
            <a:pPr marL="76200" indent="0" algn="ctr">
              <a:buFont typeface="PT Serif"/>
              <a:buNone/>
            </a:pPr>
            <a:endParaRPr lang="en-US" sz="2200" dirty="0">
              <a:solidFill>
                <a:schemeClr val="tx2">
                  <a:lumMod val="85000"/>
                </a:schemeClr>
              </a:solidFill>
              <a:latin typeface="Montserrat" panose="020B0604020202020204" charset="0"/>
            </a:endParaRPr>
          </a:p>
          <a:p>
            <a:pPr marL="76200" indent="0" algn="ctr">
              <a:buFont typeface="PT Serif"/>
              <a:buNone/>
            </a:pPr>
            <a:r>
              <a:rPr lang="en-US" sz="2200" dirty="0">
                <a:solidFill>
                  <a:schemeClr val="tx2">
                    <a:lumMod val="85000"/>
                  </a:schemeClr>
                </a:solidFill>
                <a:latin typeface="Montserrat" panose="020B0604020202020204" charset="0"/>
              </a:rPr>
              <a:t>If you want to discuss methodologies, you can include information here or during the “methods” section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13487-35E3-4200-B500-4CF9C59D83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67"/>
          <a:stretch/>
        </p:blipFill>
        <p:spPr>
          <a:xfrm>
            <a:off x="354412" y="1540976"/>
            <a:ext cx="4373765" cy="2286000"/>
          </a:xfrm>
          <a:prstGeom prst="rect">
            <a:avLst/>
          </a:prstGeom>
          <a:ln>
            <a:solidFill>
              <a:srgbClr val="C75B1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E86A4F-4F52-4E29-9BCE-3AB85D7FA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50" y="1540976"/>
            <a:ext cx="4016582" cy="2286000"/>
          </a:xfrm>
          <a:prstGeom prst="rect">
            <a:avLst/>
          </a:prstGeom>
          <a:ln>
            <a:solidFill>
              <a:srgbClr val="C75B12"/>
            </a:solidFill>
          </a:ln>
        </p:spPr>
      </p:pic>
    </p:spTree>
    <p:extLst>
      <p:ext uri="{BB962C8B-B14F-4D97-AF65-F5344CB8AC3E}">
        <p14:creationId xmlns:p14="http://schemas.microsoft.com/office/powerpoint/2010/main" val="3280275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ctrTitle" idx="4294967295"/>
          </p:nvPr>
        </p:nvSpPr>
        <p:spPr>
          <a:xfrm>
            <a:off x="685800" y="613925"/>
            <a:ext cx="77724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HELLO!</a:t>
            </a:r>
            <a:endParaRPr sz="2400" dirty="0"/>
          </a:p>
        </p:txBody>
      </p:sp>
      <p:sp>
        <p:nvSpPr>
          <p:cNvPr id="64" name="Google Shape;64;p12"/>
          <p:cNvSpPr txBox="1">
            <a:spLocks noGrp="1"/>
          </p:cNvSpPr>
          <p:nvPr>
            <p:ph type="subTitle" idx="4294967295"/>
          </p:nvPr>
        </p:nvSpPr>
        <p:spPr>
          <a:xfrm>
            <a:off x="632300" y="1581497"/>
            <a:ext cx="7895700" cy="7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i="1" dirty="0">
                <a:solidFill>
                  <a:schemeClr val="accent1"/>
                </a:solidFill>
              </a:rPr>
              <a:t>I am Kira Mills</a:t>
            </a:r>
            <a:endParaRPr sz="4800" i="1" dirty="0">
              <a:solidFill>
                <a:schemeClr val="accent1"/>
              </a:solidFill>
            </a:endParaRPr>
          </a:p>
        </p:txBody>
      </p:sp>
      <p:sp>
        <p:nvSpPr>
          <p:cNvPr id="65" name="Google Shape;65;p12"/>
          <p:cNvSpPr txBox="1">
            <a:spLocks noGrp="1"/>
          </p:cNvSpPr>
          <p:nvPr>
            <p:ph type="body" idx="4294967295"/>
          </p:nvPr>
        </p:nvSpPr>
        <p:spPr>
          <a:xfrm>
            <a:off x="632300" y="2401228"/>
            <a:ext cx="7895700" cy="19263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en" sz="2400" dirty="0">
              <a:latin typeface="Montserrat" panose="020B0604020202020204" charset="0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latin typeface="Montserrat" panose="020B0604020202020204" charset="0"/>
              </a:rPr>
              <a:t>I am </a:t>
            </a:r>
            <a:r>
              <a:rPr lang="en" dirty="0">
                <a:latin typeface="Montserrat" panose="020B0604020202020204" charset="0"/>
              </a:rPr>
              <a:t>a Ph.D. student in the Department of Chemistry &amp; Biochemistry here at UTD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en-US" sz="2400" dirty="0">
              <a:latin typeface="Montserrat" panose="020B0604020202020204" charset="0"/>
            </a:endParaRPr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ACD8C-DBC5-4FA7-ADCD-6F43D3D17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AND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542DDF-5E3A-48FF-80B3-4CFBA1D4A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7100" y="739186"/>
            <a:ext cx="7909800" cy="1755424"/>
          </a:xfrm>
        </p:spPr>
        <p:txBody>
          <a:bodyPr/>
          <a:lstStyle/>
          <a:p>
            <a:pPr marL="76200" indent="0" algn="ctr">
              <a:buNone/>
            </a:pPr>
            <a:r>
              <a:rPr lang="en-US" dirty="0">
                <a:latin typeface="Montserrat" panose="020B0604020202020204" charset="0"/>
              </a:rPr>
              <a:t>If you want people to understand what’s going on, put the results of each experiment with your description of the methodologies!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B6EF2-E118-478B-B132-B0925922DF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FDA328-D562-4D57-8038-43B723E9C7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42"/>
          <a:stretch/>
        </p:blipFill>
        <p:spPr>
          <a:xfrm>
            <a:off x="422700" y="2425331"/>
            <a:ext cx="4021860" cy="2151751"/>
          </a:xfrm>
          <a:prstGeom prst="rect">
            <a:avLst/>
          </a:prstGeom>
          <a:ln>
            <a:solidFill>
              <a:srgbClr val="C75B1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188DB5-53C2-4820-B9FD-4CB8EF91C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442" y="2426786"/>
            <a:ext cx="4021859" cy="2148840"/>
          </a:xfrm>
          <a:prstGeom prst="rect">
            <a:avLst/>
          </a:prstGeom>
          <a:ln>
            <a:solidFill>
              <a:srgbClr val="C75B12"/>
            </a:solidFill>
          </a:ln>
        </p:spPr>
      </p:pic>
    </p:spTree>
    <p:extLst>
      <p:ext uri="{BB962C8B-B14F-4D97-AF65-F5344CB8AC3E}">
        <p14:creationId xmlns:p14="http://schemas.microsoft.com/office/powerpoint/2010/main" val="735661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subTitle" idx="4294967295"/>
          </p:nvPr>
        </p:nvSpPr>
        <p:spPr>
          <a:xfrm>
            <a:off x="705677" y="789501"/>
            <a:ext cx="7732646" cy="7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800" i="1" dirty="0">
                <a:solidFill>
                  <a:schemeClr val="accent1"/>
                </a:solidFill>
                <a:latin typeface="Montserrat" panose="020B0604020202020204" charset="0"/>
              </a:rPr>
              <a:t>Make Your Own Figures!</a:t>
            </a:r>
          </a:p>
        </p:txBody>
      </p:sp>
      <p:sp>
        <p:nvSpPr>
          <p:cNvPr id="65" name="Google Shape;65;p12"/>
          <p:cNvSpPr txBox="1">
            <a:spLocks noGrp="1"/>
          </p:cNvSpPr>
          <p:nvPr>
            <p:ph type="body" idx="4294967295"/>
          </p:nvPr>
        </p:nvSpPr>
        <p:spPr>
          <a:xfrm>
            <a:off x="568195" y="2065640"/>
            <a:ext cx="8007610" cy="21928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latin typeface="Montserrat" panose="020B0604020202020204" charset="0"/>
              </a:rPr>
              <a:t>Methodologies are easier seen than read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latin typeface="Montserrat" panose="020B0604020202020204" charset="0"/>
              </a:rPr>
              <a:t>If a figure doesn’t emphasize the main results well, edit it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en-US" sz="1800" dirty="0">
              <a:latin typeface="Montserrat" panose="020B0604020202020204" charset="0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>
                <a:latin typeface="Montserrat" panose="020B0604020202020204" charset="0"/>
              </a:rPr>
              <a:t>PowerPoint</a:t>
            </a:r>
            <a:r>
              <a:rPr lang="en-US" sz="1800" dirty="0">
                <a:latin typeface="Montserrat" panose="020B0604020202020204" charset="0"/>
              </a:rPr>
              <a:t> has great built in options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latin typeface="Montserrat" panose="020B0604020202020204" charset="0"/>
              </a:rPr>
              <a:t>You can use </a:t>
            </a:r>
            <a:r>
              <a:rPr lang="en-US" sz="1800" b="1" dirty="0" err="1">
                <a:latin typeface="Montserrat" panose="020B0604020202020204" charset="0"/>
              </a:rPr>
              <a:t>BioRender</a:t>
            </a:r>
            <a:r>
              <a:rPr lang="en-US" sz="1800" dirty="0">
                <a:latin typeface="Montserrat" panose="020B0604020202020204" charset="0"/>
              </a:rPr>
              <a:t> to make STEM specific figures</a:t>
            </a:r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3845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309BF-C88D-4A1C-9496-D7DFCD9EE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86087F-FDDD-46BC-A9FE-9DAA3AB0D4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118A8DE-1C7F-4537-8CE3-90BA447C3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13" y="1200150"/>
            <a:ext cx="3919222" cy="2743200"/>
          </a:xfrm>
          <a:prstGeom prst="rect">
            <a:avLst/>
          </a:prstGeom>
          <a:noFill/>
          <a:ln>
            <a:solidFill>
              <a:srgbClr val="C75B1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57E00A8-F435-46B4-81E6-CCAA3C490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267" y="1200150"/>
            <a:ext cx="3919221" cy="2743200"/>
          </a:xfrm>
          <a:prstGeom prst="rect">
            <a:avLst/>
          </a:prstGeom>
          <a:noFill/>
          <a:ln>
            <a:solidFill>
              <a:srgbClr val="C75B1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493100-8768-40FA-9739-A264027D17FB}"/>
              </a:ext>
            </a:extLst>
          </p:cNvPr>
          <p:cNvSpPr txBox="1"/>
          <p:nvPr/>
        </p:nvSpPr>
        <p:spPr>
          <a:xfrm>
            <a:off x="532512" y="1200150"/>
            <a:ext cx="3919222" cy="2834640"/>
          </a:xfrm>
          <a:prstGeom prst="rect">
            <a:avLst/>
          </a:prstGeom>
          <a:solidFill>
            <a:schemeClr val="bg1"/>
          </a:solidFill>
          <a:ln>
            <a:solidFill>
              <a:srgbClr val="C75B12"/>
            </a:solidFill>
          </a:ln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The ChR2-YFP gene was constructed by in-frame fusing EYFP to the C terminus of the first 315 amino acid residues of ChR2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err="1"/>
              <a:t>VSVg</a:t>
            </a:r>
            <a:r>
              <a:rPr lang="en-US" sz="1200" dirty="0"/>
              <a:t> </a:t>
            </a:r>
            <a:r>
              <a:rPr lang="en-US" sz="1200" dirty="0" err="1"/>
              <a:t>pseudotyped</a:t>
            </a:r>
            <a:r>
              <a:rPr lang="en-US" sz="1200" dirty="0"/>
              <a:t> lentiviruses were produced by triple transfection of 293FT cells with </a:t>
            </a:r>
            <a:r>
              <a:rPr lang="en-US" sz="1200" dirty="0" err="1"/>
              <a:t>pLECYT</a:t>
            </a:r>
            <a:r>
              <a:rPr lang="en-US" sz="1200" dirty="0"/>
              <a:t>, </a:t>
            </a:r>
            <a:r>
              <a:rPr lang="en-US" sz="1200" dirty="0" err="1"/>
              <a:t>pMD.G</a:t>
            </a:r>
            <a:r>
              <a:rPr lang="en-US" sz="1200" dirty="0"/>
              <a:t> and pCMVAR8.7.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Hippocampi of postnatal day 0 Sprague-Dawley rats were removed and treated with papain for 45 min at 37 C.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Hippocampal cultures were infected on day 7 in vitro using fivefold </a:t>
            </a:r>
            <a:r>
              <a:rPr lang="en-US" sz="1200" dirty="0" err="1"/>
              <a:t>serioal</a:t>
            </a:r>
            <a:r>
              <a:rPr lang="en-US" sz="1200" dirty="0"/>
              <a:t> dilutions of lentivirus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Cultured hippocampal neurons were recorded at approximately 7d post-infection.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Neurons were recorded by means of whole-cell patch clamp.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81ED3E-9A21-45F5-A6B3-E9DEA63CD6CB}"/>
              </a:ext>
            </a:extLst>
          </p:cNvPr>
          <p:cNvSpPr/>
          <p:nvPr/>
        </p:nvSpPr>
        <p:spPr>
          <a:xfrm>
            <a:off x="0" y="4774119"/>
            <a:ext cx="39848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600" dirty="0">
                <a:solidFill>
                  <a:srgbClr val="222222"/>
                </a:solidFill>
                <a:latin typeface="Montserrat" panose="020B0604020202020204" charset="0"/>
              </a:rPr>
              <a:t>Figure from </a:t>
            </a:r>
            <a:r>
              <a:rPr lang="en-US" sz="600" dirty="0" err="1">
                <a:solidFill>
                  <a:srgbClr val="222222"/>
                </a:solidFill>
                <a:latin typeface="Montserrat" panose="020B0604020202020204" charset="0"/>
              </a:rPr>
              <a:t>BioRender</a:t>
            </a:r>
            <a:r>
              <a:rPr lang="en-US" sz="600" dirty="0">
                <a:solidFill>
                  <a:srgbClr val="222222"/>
                </a:solidFill>
                <a:latin typeface="Montserrat" panose="020B0604020202020204" charset="0"/>
              </a:rPr>
              <a:t> Template Gallery</a:t>
            </a:r>
          </a:p>
          <a:p>
            <a:pPr algn="just"/>
            <a:r>
              <a:rPr lang="en-US" sz="600" dirty="0">
                <a:solidFill>
                  <a:srgbClr val="222222"/>
                </a:solidFill>
                <a:latin typeface="Montserrat" panose="020B0604020202020204" charset="0"/>
              </a:rPr>
              <a:t>Protocol from: Boyden, E., Zhang, F., Bamberg, E. </a:t>
            </a:r>
            <a:r>
              <a:rPr lang="en-US" sz="600" i="1" dirty="0">
                <a:solidFill>
                  <a:srgbClr val="222222"/>
                </a:solidFill>
                <a:latin typeface="Montserrat" panose="020B0604020202020204" charset="0"/>
              </a:rPr>
              <a:t>et al.</a:t>
            </a:r>
            <a:r>
              <a:rPr lang="en-US" sz="600" dirty="0">
                <a:solidFill>
                  <a:srgbClr val="222222"/>
                </a:solidFill>
                <a:latin typeface="Montserrat" panose="020B0604020202020204" charset="0"/>
              </a:rPr>
              <a:t> Millisecond-timescale, genetically targeted optical control of neural activity. </a:t>
            </a:r>
            <a:r>
              <a:rPr lang="en-US" sz="600" i="1" dirty="0">
                <a:solidFill>
                  <a:srgbClr val="222222"/>
                </a:solidFill>
                <a:latin typeface="Montserrat" panose="020B0604020202020204" charset="0"/>
              </a:rPr>
              <a:t>Nat </a:t>
            </a:r>
            <a:r>
              <a:rPr lang="en-US" sz="600" i="1" dirty="0" err="1">
                <a:solidFill>
                  <a:srgbClr val="222222"/>
                </a:solidFill>
                <a:latin typeface="Montserrat" panose="020B0604020202020204" charset="0"/>
              </a:rPr>
              <a:t>Neurosci</a:t>
            </a:r>
            <a:r>
              <a:rPr lang="en-US" sz="600" dirty="0">
                <a:solidFill>
                  <a:srgbClr val="222222"/>
                </a:solidFill>
                <a:latin typeface="Montserrat" panose="020B0604020202020204" charset="0"/>
              </a:rPr>
              <a:t> </a:t>
            </a:r>
            <a:r>
              <a:rPr lang="en-US" sz="600" b="1" dirty="0">
                <a:solidFill>
                  <a:srgbClr val="222222"/>
                </a:solidFill>
                <a:latin typeface="Montserrat" panose="020B0604020202020204" charset="0"/>
              </a:rPr>
              <a:t>8, </a:t>
            </a:r>
            <a:r>
              <a:rPr lang="en-US" sz="600" dirty="0">
                <a:solidFill>
                  <a:srgbClr val="222222"/>
                </a:solidFill>
                <a:latin typeface="Montserrat" panose="020B0604020202020204" charset="0"/>
              </a:rPr>
              <a:t>1263–1268 (2005).</a:t>
            </a:r>
            <a:endParaRPr lang="en-US" sz="600" dirty="0">
              <a:latin typeface="Montserrat" panose="020B060402020202020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18773A-8C19-46A8-9A3E-52E29E1D68B1}"/>
              </a:ext>
            </a:extLst>
          </p:cNvPr>
          <p:cNvSpPr/>
          <p:nvPr/>
        </p:nvSpPr>
        <p:spPr>
          <a:xfrm>
            <a:off x="5159124" y="4749851"/>
            <a:ext cx="39848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600" dirty="0">
                <a:solidFill>
                  <a:srgbClr val="222222"/>
                </a:solidFill>
                <a:latin typeface="Montserrat" panose="020B0604020202020204" charset="0"/>
              </a:rPr>
              <a:t>Figure from </a:t>
            </a:r>
            <a:r>
              <a:rPr lang="en-US" sz="600" dirty="0" err="1">
                <a:solidFill>
                  <a:srgbClr val="222222"/>
                </a:solidFill>
                <a:latin typeface="Montserrat" panose="020B0604020202020204" charset="0"/>
              </a:rPr>
              <a:t>BioRender</a:t>
            </a:r>
            <a:r>
              <a:rPr lang="en-US" sz="600" dirty="0">
                <a:solidFill>
                  <a:srgbClr val="222222"/>
                </a:solidFill>
                <a:latin typeface="Montserrat" panose="020B0604020202020204" charset="0"/>
              </a:rPr>
              <a:t> Template Gallery</a:t>
            </a:r>
          </a:p>
          <a:p>
            <a:pPr algn="r"/>
            <a:r>
              <a:rPr lang="en-US" sz="600" dirty="0">
                <a:solidFill>
                  <a:srgbClr val="222222"/>
                </a:solidFill>
                <a:latin typeface="Montserrat" panose="020B0604020202020204" charset="0"/>
              </a:rPr>
              <a:t>Protocol from: </a:t>
            </a:r>
            <a:r>
              <a:rPr lang="en-US" sz="600" dirty="0">
                <a:latin typeface="Montserrat" panose="020B0604020202020204" charset="0"/>
              </a:rPr>
              <a:t>Kumar DK, Choi SH, </a:t>
            </a:r>
            <a:r>
              <a:rPr lang="en-US" sz="600" dirty="0" err="1">
                <a:latin typeface="Montserrat" panose="020B0604020202020204" charset="0"/>
              </a:rPr>
              <a:t>Washicosky</a:t>
            </a:r>
            <a:r>
              <a:rPr lang="en-US" sz="600" dirty="0">
                <a:latin typeface="Montserrat" panose="020B0604020202020204" charset="0"/>
              </a:rPr>
              <a:t> KJ,</a:t>
            </a:r>
            <a:r>
              <a:rPr lang="en-US" sz="600" i="1" dirty="0">
                <a:latin typeface="Montserrat" panose="020B0604020202020204" charset="0"/>
              </a:rPr>
              <a:t> et al</a:t>
            </a:r>
            <a:r>
              <a:rPr lang="en-US" sz="600" dirty="0">
                <a:latin typeface="Montserrat" panose="020B0604020202020204" charset="0"/>
              </a:rPr>
              <a:t>. Amyloid-</a:t>
            </a:r>
            <a:r>
              <a:rPr lang="el-GR" sz="600" dirty="0"/>
              <a:t>β </a:t>
            </a:r>
            <a:r>
              <a:rPr lang="en-US" sz="600" dirty="0">
                <a:latin typeface="Montserrat" panose="020B0604020202020204" charset="0"/>
              </a:rPr>
              <a:t>peptide protects against microbial infection in mouse and worm models of Alzheimer's disease. </a:t>
            </a:r>
            <a:r>
              <a:rPr lang="en-US" sz="600" i="1" dirty="0">
                <a:latin typeface="Montserrat" panose="020B0604020202020204" charset="0"/>
              </a:rPr>
              <a:t>Sci </a:t>
            </a:r>
            <a:r>
              <a:rPr lang="en-US" sz="600" i="1" dirty="0" err="1">
                <a:latin typeface="Montserrat" panose="020B0604020202020204" charset="0"/>
              </a:rPr>
              <a:t>Transl</a:t>
            </a:r>
            <a:r>
              <a:rPr lang="en-US" sz="600" i="1" dirty="0">
                <a:latin typeface="Montserrat" panose="020B0604020202020204" charset="0"/>
              </a:rPr>
              <a:t> Med</a:t>
            </a:r>
            <a:r>
              <a:rPr lang="en-US" sz="600" dirty="0">
                <a:latin typeface="Montserrat" panose="020B0604020202020204" charset="0"/>
              </a:rPr>
              <a:t>. </a:t>
            </a:r>
            <a:r>
              <a:rPr lang="en-US" sz="600" b="1" dirty="0">
                <a:latin typeface="Montserrat" panose="020B0604020202020204" charset="0"/>
              </a:rPr>
              <a:t>8</a:t>
            </a:r>
            <a:r>
              <a:rPr lang="en-US" sz="600" dirty="0">
                <a:latin typeface="Montserrat" panose="020B0604020202020204" charset="0"/>
              </a:rPr>
              <a:t>, (2016)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3CC4E3-FA7F-4730-860B-204920EFA5C3}"/>
              </a:ext>
            </a:extLst>
          </p:cNvPr>
          <p:cNvSpPr txBox="1"/>
          <p:nvPr/>
        </p:nvSpPr>
        <p:spPr>
          <a:xfrm>
            <a:off x="4692265" y="1200150"/>
            <a:ext cx="3919222" cy="2834640"/>
          </a:xfrm>
          <a:prstGeom prst="rect">
            <a:avLst/>
          </a:prstGeom>
          <a:solidFill>
            <a:schemeClr val="bg1"/>
          </a:solidFill>
          <a:ln>
            <a:solidFill>
              <a:srgbClr val="C75B12"/>
            </a:solidFill>
          </a:ln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100" dirty="0"/>
              <a:t>Transgenic mice and cell culture models were used that constitutively express human AB at high levels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100" dirty="0"/>
              <a:t>Synthetic Ab1-40, AB1-42, scrambled AB42 and LL-37 peptides were prepared and purified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100" i="1" dirty="0"/>
              <a:t>S. Typhimurium </a:t>
            </a:r>
            <a:r>
              <a:rPr lang="en-US" sz="1100" dirty="0"/>
              <a:t>were pathologized prior to infection by incubation.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100" dirty="0"/>
              <a:t>Female 5XFAD APP/PSI doubly transgenic mice that co-overexpress and co-inherit FAD mutant forms of human APP and PSI transgenes under transcriptional control of the neuron-specific mouse Thy-1 promoter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100" dirty="0"/>
              <a:t>One-month old mice received a single injection if </a:t>
            </a:r>
            <a:r>
              <a:rPr lang="en-US" sz="1100" i="1" dirty="0"/>
              <a:t>S. Typhimurium</a:t>
            </a:r>
            <a:r>
              <a:rPr lang="en-US" sz="1100" dirty="0"/>
              <a:t> suspension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100" dirty="0"/>
              <a:t>For immunofluorescence, mice were anesthetized and perfused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100" dirty="0"/>
              <a:t>Brains were </a:t>
            </a:r>
            <a:r>
              <a:rPr lang="en-US" sz="1100" dirty="0" err="1"/>
              <a:t>postfixed</a:t>
            </a:r>
            <a:r>
              <a:rPr lang="en-US" sz="1100" dirty="0"/>
              <a:t> overnight and coronal sections were cut</a:t>
            </a:r>
          </a:p>
        </p:txBody>
      </p:sp>
    </p:spTree>
    <p:extLst>
      <p:ext uri="{BB962C8B-B14F-4D97-AF65-F5344CB8AC3E}">
        <p14:creationId xmlns:p14="http://schemas.microsoft.com/office/powerpoint/2010/main" val="342532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1" grpId="1" animBg="1"/>
      <p:bldP spid="11" grpId="2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BC6F5-4850-4110-826A-C5A5CBDB4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C7656-6E81-486D-84E0-E92AA5B230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3361CA-064A-4F44-BF62-92DF5D6DC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720" y="756971"/>
            <a:ext cx="2696814" cy="3992880"/>
          </a:xfrm>
          <a:prstGeom prst="rect">
            <a:avLst/>
          </a:prstGeom>
          <a:ln>
            <a:solidFill>
              <a:srgbClr val="C75B12"/>
            </a:solidFill>
          </a:ln>
        </p:spPr>
      </p:pic>
      <p:pic>
        <p:nvPicPr>
          <p:cNvPr id="7" name="Graphic 6" descr="Close">
            <a:extLst>
              <a:ext uri="{FF2B5EF4-FFF2-40B4-BE49-F238E27FC236}">
                <a16:creationId xmlns:a16="http://schemas.microsoft.com/office/drawing/2014/main" id="{1352C69C-73CD-46D8-BB1F-BC0F40E79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226" y="1205330"/>
            <a:ext cx="2971801" cy="29718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2AC9EE-31C8-4241-8B5D-16B734B3B8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247" r="1133"/>
          <a:stretch/>
        </p:blipFill>
        <p:spPr>
          <a:xfrm>
            <a:off x="4153603" y="953870"/>
            <a:ext cx="2672297" cy="1737360"/>
          </a:xfrm>
          <a:prstGeom prst="rect">
            <a:avLst/>
          </a:prstGeom>
          <a:ln>
            <a:solidFill>
              <a:srgbClr val="C75B12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195F1E-04CF-444B-91D8-5A3259BFA4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3602" y="2851860"/>
            <a:ext cx="2672297" cy="1737360"/>
          </a:xfrm>
          <a:prstGeom prst="rect">
            <a:avLst/>
          </a:prstGeom>
          <a:ln>
            <a:solidFill>
              <a:srgbClr val="C75B12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15D928-D6B5-4EF2-AF5A-DC6E9784F6E7}"/>
              </a:ext>
            </a:extLst>
          </p:cNvPr>
          <p:cNvCxnSpPr/>
          <p:nvPr/>
        </p:nvCxnSpPr>
        <p:spPr>
          <a:xfrm>
            <a:off x="4678680" y="1138640"/>
            <a:ext cx="1798320" cy="11173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F5C47C-FCAB-486D-9AB9-B621D6F8055C}"/>
              </a:ext>
            </a:extLst>
          </p:cNvPr>
          <p:cNvCxnSpPr/>
          <p:nvPr/>
        </p:nvCxnSpPr>
        <p:spPr>
          <a:xfrm flipV="1">
            <a:off x="5288280" y="3061870"/>
            <a:ext cx="960120" cy="11277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93E6425-49AA-4144-9968-49438D5C1C14}"/>
              </a:ext>
            </a:extLst>
          </p:cNvPr>
          <p:cNvSpPr txBox="1"/>
          <p:nvPr/>
        </p:nvSpPr>
        <p:spPr>
          <a:xfrm>
            <a:off x="7002077" y="1599249"/>
            <a:ext cx="1874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Montserrat" panose="020B0604020202020204" charset="0"/>
              </a:rPr>
              <a:t>The protective actions of AB are mediated by </a:t>
            </a:r>
            <a:r>
              <a:rPr lang="en-US" sz="1600" b="1" dirty="0">
                <a:latin typeface="Montserrat" panose="020B0604020202020204" charset="0"/>
              </a:rPr>
              <a:t>adhesion inhibition (top) </a:t>
            </a:r>
            <a:r>
              <a:rPr lang="en-US" sz="1600" dirty="0">
                <a:latin typeface="Montserrat" panose="020B0604020202020204" charset="0"/>
              </a:rPr>
              <a:t>and </a:t>
            </a:r>
            <a:r>
              <a:rPr lang="en-US" sz="1600" b="1" dirty="0">
                <a:latin typeface="Montserrat" panose="020B0604020202020204" charset="0"/>
              </a:rPr>
              <a:t>agglutination activation (bottom)</a:t>
            </a:r>
          </a:p>
        </p:txBody>
      </p:sp>
    </p:spTree>
    <p:extLst>
      <p:ext uri="{BB962C8B-B14F-4D97-AF65-F5344CB8AC3E}">
        <p14:creationId xmlns:p14="http://schemas.microsoft.com/office/powerpoint/2010/main" val="339209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BF700-784F-4A90-A354-ED81161F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OR 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CF5B0A-BAA1-40C6-BFD2-A8FF593744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 algn="ctr">
              <a:buNone/>
            </a:pPr>
            <a:r>
              <a:rPr lang="en-US" dirty="0">
                <a:latin typeface="Montserrat" panose="020B0604020202020204" charset="0"/>
              </a:rPr>
              <a:t>The conclusions of the paper should </a:t>
            </a:r>
            <a:r>
              <a:rPr lang="en-US" b="1" dirty="0">
                <a:latin typeface="Montserrat" panose="020B0604020202020204" charset="0"/>
              </a:rPr>
              <a:t>relate back to the goals you identified</a:t>
            </a:r>
            <a:r>
              <a:rPr lang="en-US" dirty="0">
                <a:latin typeface="Montserrat" panose="020B0604020202020204" charset="0"/>
              </a:rPr>
              <a:t>, so show how they do</a:t>
            </a:r>
          </a:p>
          <a:p>
            <a:pPr marL="76200" indent="0">
              <a:buNone/>
            </a:pPr>
            <a:endParaRPr lang="en-US" dirty="0">
              <a:latin typeface="Montserrat" panose="020B0604020202020204" charset="0"/>
            </a:endParaRPr>
          </a:p>
          <a:p>
            <a:pPr marL="76200" indent="0" algn="ctr">
              <a:buNone/>
            </a:pPr>
            <a:r>
              <a:rPr lang="en-US" dirty="0">
                <a:latin typeface="Montserrat" panose="020B0604020202020204" charset="0"/>
              </a:rPr>
              <a:t>If you have any critiques, include them</a:t>
            </a:r>
          </a:p>
          <a:p>
            <a:pPr marL="76200" indent="0">
              <a:buNone/>
            </a:pPr>
            <a:endParaRPr lang="en-US" dirty="0">
              <a:latin typeface="Montserrat" panose="020B0604020202020204" charset="0"/>
            </a:endParaRPr>
          </a:p>
          <a:p>
            <a:pPr marL="76200" indent="0" algn="ctr">
              <a:buNone/>
            </a:pPr>
            <a:r>
              <a:rPr lang="en-US" dirty="0">
                <a:latin typeface="Montserrat" panose="020B0604020202020204" charset="0"/>
              </a:rPr>
              <a:t>Prepare for 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C72890-A1A4-4C05-9352-2B214C1BED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09966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429516" y="2077714"/>
            <a:ext cx="689290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Designing a PowerPoint</a:t>
            </a:r>
            <a:endParaRPr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600400" y="3182963"/>
            <a:ext cx="5857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That does the job AND looks nice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7473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body" idx="1"/>
          </p:nvPr>
        </p:nvSpPr>
        <p:spPr>
          <a:xfrm>
            <a:off x="1555350" y="1818900"/>
            <a:ext cx="60333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latin typeface="Montserrat" panose="020B0604020202020204" charset="0"/>
              </a:rPr>
              <a:t>My biggest piece of advice for you is to make a template that represents you and can function in many settings</a:t>
            </a:r>
            <a:endParaRPr dirty="0">
              <a:latin typeface="Montserrat" panose="020B0604020202020204" charset="0"/>
            </a:endParaRPr>
          </a:p>
        </p:txBody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1F206-20E0-43A2-8B2D-3A90909FC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A TEMPLATE HAVE?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4E383-A1C1-45A9-ABC9-1925F040CD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149B54D-357B-4210-BA89-BD7AF8CB686B}"/>
              </a:ext>
            </a:extLst>
          </p:cNvPr>
          <p:cNvSpPr/>
          <p:nvPr/>
        </p:nvSpPr>
        <p:spPr>
          <a:xfrm>
            <a:off x="396209" y="1214293"/>
            <a:ext cx="3657600" cy="32918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91440" rIns="0" bIns="91440" rtlCol="0" anchor="ctr">
            <a:spAutoFit/>
          </a:bodyPr>
          <a:lstStyle/>
          <a:p>
            <a:pPr marL="396875" indent="-396875">
              <a:buSzPct val="120000"/>
              <a:buFont typeface="Wingdings" panose="05000000000000000000" pitchFamily="2" charset="2"/>
              <a:buChar char="ü"/>
            </a:pPr>
            <a:r>
              <a:rPr lang="en-US" sz="2000" dirty="0"/>
              <a:t>Simple white (or black) background</a:t>
            </a:r>
          </a:p>
          <a:p>
            <a:pPr marL="396875" indent="-396875">
              <a:buSzPct val="120000"/>
              <a:buFont typeface="Wingdings" panose="05000000000000000000" pitchFamily="2" charset="2"/>
              <a:buChar char="ü"/>
            </a:pPr>
            <a:r>
              <a:rPr lang="en-US" sz="2000" dirty="0"/>
              <a:t>High contrast colors</a:t>
            </a:r>
          </a:p>
          <a:p>
            <a:pPr marL="396875" indent="-396875">
              <a:buSzPct val="120000"/>
              <a:buFont typeface="Wingdings" panose="05000000000000000000" pitchFamily="2" charset="2"/>
              <a:buChar char="ü"/>
            </a:pPr>
            <a:r>
              <a:rPr lang="en-US" sz="2000" dirty="0"/>
              <a:t>Readable fonts </a:t>
            </a:r>
            <a:r>
              <a:rPr lang="en-US" sz="1800" dirty="0"/>
              <a:t>(sans serif, 18-40 </a:t>
            </a:r>
            <a:r>
              <a:rPr lang="en-US" sz="1800" dirty="0" err="1"/>
              <a:t>pt</a:t>
            </a:r>
            <a:r>
              <a:rPr lang="en-US" sz="1800" dirty="0"/>
              <a:t>)</a:t>
            </a:r>
            <a:endParaRPr lang="en-US" sz="2000" dirty="0"/>
          </a:p>
          <a:p>
            <a:pPr marL="396875" indent="-396875">
              <a:buSzPct val="120000"/>
              <a:buFont typeface="Wingdings" panose="05000000000000000000" pitchFamily="2" charset="2"/>
              <a:buChar char="ü"/>
            </a:pPr>
            <a:r>
              <a:rPr lang="en-US" sz="2000" dirty="0"/>
              <a:t>A design that’s interesting to you</a:t>
            </a:r>
          </a:p>
          <a:p>
            <a:pPr marL="396875" indent="-396875">
              <a:buSzPct val="120000"/>
              <a:buFont typeface="Wingdings" panose="05000000000000000000" pitchFamily="2" charset="2"/>
              <a:buChar char="ü"/>
            </a:pPr>
            <a:r>
              <a:rPr lang="en-US" sz="2000" dirty="0"/>
              <a:t>Some sort of personal “branding”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182F918-1948-4811-BF60-3FA5601871B7}"/>
              </a:ext>
            </a:extLst>
          </p:cNvPr>
          <p:cNvSpPr/>
          <p:nvPr/>
        </p:nvSpPr>
        <p:spPr>
          <a:xfrm>
            <a:off x="5090191" y="1214293"/>
            <a:ext cx="3657600" cy="329184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40" rIns="0" bIns="91440" rtlCol="0" anchor="ctr">
            <a:spAutoFit/>
          </a:bodyPr>
          <a:lstStyle/>
          <a:p>
            <a:pPr marL="342900" indent="-342900">
              <a:buClr>
                <a:schemeClr val="accent4">
                  <a:lumMod val="75000"/>
                </a:schemeClr>
              </a:buClr>
              <a:buSzPct val="120000"/>
              <a:buFont typeface="Arial" panose="020B0604020202020204" pitchFamily="34" charset="0"/>
              <a:buChar char="Х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Bold" panose="020E0705020206020404" pitchFamily="34" charset="0"/>
              </a:rPr>
              <a:t>Distracting background</a:t>
            </a:r>
          </a:p>
          <a:p>
            <a:pPr marL="342900" indent="-342900">
              <a:buClr>
                <a:schemeClr val="accent4">
                  <a:lumMod val="75000"/>
                </a:schemeClr>
              </a:buClr>
              <a:buSzPct val="120000"/>
              <a:buFont typeface="Arial" panose="020B0604020202020204" pitchFamily="34" charset="0"/>
              <a:buChar char="Х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Bold" panose="020E0705020206020404" pitchFamily="34" charset="0"/>
              </a:rPr>
              <a:t>Colors that make it difficult to read</a:t>
            </a:r>
          </a:p>
          <a:p>
            <a:pPr marL="342900" indent="-342900">
              <a:buClr>
                <a:schemeClr val="accent4">
                  <a:lumMod val="75000"/>
                </a:schemeClr>
              </a:buClr>
              <a:buSzPct val="120000"/>
              <a:buFont typeface="Arial" panose="020B0604020202020204" pitchFamily="34" charset="0"/>
              <a:buChar char="Х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Bold" panose="020E0705020206020404" pitchFamily="34" charset="0"/>
              </a:rPr>
              <a:t>Background images</a:t>
            </a:r>
          </a:p>
          <a:p>
            <a:pPr marL="342900" indent="-342900">
              <a:buClr>
                <a:schemeClr val="accent4">
                  <a:lumMod val="75000"/>
                </a:schemeClr>
              </a:buClr>
              <a:buSzPct val="120000"/>
              <a:buFont typeface="Arial" panose="020B0604020202020204" pitchFamily="34" charset="0"/>
              <a:buChar char="Х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Bold" panose="020E0705020206020404" pitchFamily="34" charset="0"/>
              </a:rPr>
              <a:t>Overwhelming fonts</a:t>
            </a:r>
          </a:p>
        </p:txBody>
      </p:sp>
    </p:spTree>
    <p:extLst>
      <p:ext uri="{BB962C8B-B14F-4D97-AF65-F5344CB8AC3E}">
        <p14:creationId xmlns:p14="http://schemas.microsoft.com/office/powerpoint/2010/main" val="21165036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F385C-8F49-4B58-B102-B42D931DC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SLIDE “RULES” TO FOLLOW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78956C-7670-4D50-B64C-B97A7AF5B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4770" y="738165"/>
            <a:ext cx="8054460" cy="4011686"/>
          </a:xfrm>
        </p:spPr>
        <p:txBody>
          <a:bodyPr/>
          <a:lstStyle/>
          <a:p>
            <a:r>
              <a:rPr lang="en-US" sz="2200" dirty="0">
                <a:latin typeface="Montserrat" panose="020B0604020202020204" charset="0"/>
              </a:rPr>
              <a:t>Create each slide as a </a:t>
            </a:r>
            <a:r>
              <a:rPr lang="en-US" sz="2200" b="1" dirty="0">
                <a:latin typeface="Montserrat" panose="020B0604020202020204" charset="0"/>
              </a:rPr>
              <a:t>single message</a:t>
            </a:r>
            <a:r>
              <a:rPr lang="en-US" sz="2200" dirty="0">
                <a:latin typeface="Montserrat" panose="020B0604020202020204" charset="0"/>
              </a:rPr>
              <a:t> unit</a:t>
            </a:r>
          </a:p>
          <a:p>
            <a:pPr lvl="1"/>
            <a:r>
              <a:rPr lang="en-US" sz="2200" dirty="0">
                <a:latin typeface="Montserrat" panose="020B0604020202020204" charset="0"/>
              </a:rPr>
              <a:t>Explicitly state that message</a:t>
            </a:r>
          </a:p>
          <a:p>
            <a:r>
              <a:rPr lang="en-US" sz="2200" dirty="0">
                <a:latin typeface="Montserrat" panose="020B0604020202020204" charset="0"/>
              </a:rPr>
              <a:t>Use </a:t>
            </a:r>
            <a:r>
              <a:rPr lang="en-US" sz="2200" b="1" dirty="0">
                <a:latin typeface="Montserrat" panose="020B0604020202020204" charset="0"/>
              </a:rPr>
              <a:t>contrast</a:t>
            </a:r>
          </a:p>
          <a:p>
            <a:r>
              <a:rPr lang="en-US" sz="2200" dirty="0">
                <a:latin typeface="Montserrat" panose="020B0604020202020204" charset="0"/>
              </a:rPr>
              <a:t>Use simple </a:t>
            </a:r>
            <a:r>
              <a:rPr lang="en-US" sz="2200" b="1" dirty="0">
                <a:latin typeface="Montserrat" panose="020B0604020202020204" charset="0"/>
              </a:rPr>
              <a:t>diagrams</a:t>
            </a:r>
          </a:p>
          <a:p>
            <a:r>
              <a:rPr lang="en-US" sz="2200" dirty="0">
                <a:latin typeface="Montserrat" panose="020B0604020202020204" charset="0"/>
              </a:rPr>
              <a:t>Limit words, use </a:t>
            </a:r>
            <a:r>
              <a:rPr lang="en-US" sz="2200" b="1" dirty="0">
                <a:latin typeface="Montserrat" panose="020B0604020202020204" charset="0"/>
              </a:rPr>
              <a:t>visuals</a:t>
            </a:r>
          </a:p>
          <a:p>
            <a:r>
              <a:rPr lang="en-US" sz="2200" b="1" dirty="0">
                <a:latin typeface="Montserrat" panose="020B0604020202020204" charset="0"/>
              </a:rPr>
              <a:t>Animations</a:t>
            </a:r>
            <a:r>
              <a:rPr lang="en-US" sz="2200" dirty="0">
                <a:latin typeface="Montserrat" panose="020B0604020202020204" charset="0"/>
              </a:rPr>
              <a:t> are your friend</a:t>
            </a:r>
          </a:p>
          <a:p>
            <a:pPr lvl="1"/>
            <a:r>
              <a:rPr lang="en-US" sz="2200" dirty="0">
                <a:latin typeface="Montserrat" panose="020B0604020202020204" charset="0"/>
              </a:rPr>
              <a:t>But keep it simple and purpose-serving</a:t>
            </a:r>
          </a:p>
          <a:p>
            <a:r>
              <a:rPr lang="en-US" sz="2200" dirty="0">
                <a:latin typeface="Montserrat" panose="020B0604020202020204" charset="0"/>
              </a:rPr>
              <a:t>Put </a:t>
            </a:r>
            <a:r>
              <a:rPr lang="en-US" sz="2200" b="1" dirty="0">
                <a:latin typeface="Montserrat" panose="020B0604020202020204" charset="0"/>
              </a:rPr>
              <a:t>references</a:t>
            </a:r>
            <a:r>
              <a:rPr lang="en-US" sz="2200" dirty="0">
                <a:latin typeface="Montserrat" panose="020B0604020202020204" charset="0"/>
              </a:rPr>
              <a:t> in small font at bottom of slide</a:t>
            </a:r>
          </a:p>
          <a:p>
            <a:endParaRPr lang="en-US" sz="2200" dirty="0">
              <a:latin typeface="Montserrat" panose="020B060402020202020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31AE2-DBD7-4550-9D7F-C9CF25FFF3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069582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15D6-575C-46FF-B894-428BDE052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TIPS FOR 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9046DF-899D-4719-87DB-5386E2C1E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7100" y="964050"/>
            <a:ext cx="7909800" cy="3215400"/>
          </a:xfrm>
        </p:spPr>
        <p:txBody>
          <a:bodyPr/>
          <a:lstStyle/>
          <a:p>
            <a:pPr marL="76200" indent="0" algn="ctr">
              <a:spcBef>
                <a:spcPts val="0"/>
              </a:spcBef>
              <a:spcAft>
                <a:spcPts val="2000"/>
              </a:spcAft>
              <a:buNone/>
            </a:pPr>
            <a:r>
              <a:rPr lang="en-US" dirty="0">
                <a:latin typeface="Montserrat" panose="020B0604020202020204" charset="0"/>
              </a:rPr>
              <a:t>Include an </a:t>
            </a:r>
            <a:r>
              <a:rPr lang="en-US" b="1" dirty="0">
                <a:latin typeface="Montserrat" panose="020B0604020202020204" charset="0"/>
              </a:rPr>
              <a:t>outline</a:t>
            </a:r>
            <a:r>
              <a:rPr lang="en-US" dirty="0">
                <a:latin typeface="Montserrat" panose="020B0604020202020204" charset="0"/>
              </a:rPr>
              <a:t> at the beginning</a:t>
            </a:r>
          </a:p>
          <a:p>
            <a:pPr marL="76200" indent="0" algn="ctr">
              <a:spcBef>
                <a:spcPts val="0"/>
              </a:spcBef>
              <a:spcAft>
                <a:spcPts val="2000"/>
              </a:spcAft>
              <a:buNone/>
            </a:pPr>
            <a:r>
              <a:rPr lang="en-US" dirty="0">
                <a:latin typeface="Montserrat" panose="020B0604020202020204" charset="0"/>
              </a:rPr>
              <a:t>Have an </a:t>
            </a:r>
            <a:r>
              <a:rPr lang="en-US" b="1" dirty="0">
                <a:latin typeface="Montserrat" panose="020B0604020202020204" charset="0"/>
              </a:rPr>
              <a:t>anchoring break between sections </a:t>
            </a:r>
            <a:r>
              <a:rPr lang="en-US" dirty="0">
                <a:latin typeface="Montserrat" panose="020B0604020202020204" charset="0"/>
              </a:rPr>
              <a:t>by either re-showing the outline or including a section title slide </a:t>
            </a:r>
          </a:p>
          <a:p>
            <a:pPr marL="76200" indent="0" algn="ctr">
              <a:spcBef>
                <a:spcPts val="0"/>
              </a:spcBef>
              <a:spcAft>
                <a:spcPts val="2000"/>
              </a:spcAft>
              <a:buNone/>
            </a:pPr>
            <a:r>
              <a:rPr lang="en-US" i="1" dirty="0">
                <a:latin typeface="Montserrat" panose="020B0604020202020204" charset="0"/>
              </a:rPr>
              <a:t>Your slides should be a prop for you, not the other way around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5DEEA-AF16-4953-B4DC-95850A5791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07888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2318100" y="113175"/>
            <a:ext cx="45078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 GOAL TODAY IS TO </a:t>
            </a:r>
            <a:r>
              <a:rPr lang="en-US" dirty="0"/>
              <a:t>DISCUSS</a:t>
            </a:r>
            <a:r>
              <a:rPr lang="en" dirty="0"/>
              <a:t>:</a:t>
            </a:r>
            <a:endParaRPr dirty="0"/>
          </a:p>
        </p:txBody>
      </p:sp>
      <p:sp>
        <p:nvSpPr>
          <p:cNvPr id="86" name="Google Shape;86;p15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5" name="Graphic 4" descr="Bullseye">
            <a:extLst>
              <a:ext uri="{FF2B5EF4-FFF2-40B4-BE49-F238E27FC236}">
                <a16:creationId xmlns:a16="http://schemas.microsoft.com/office/drawing/2014/main" id="{88DA5F0E-C4FA-452F-8A26-FA1823D43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-238639" y="1109073"/>
            <a:ext cx="3032280" cy="303228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250B27A-6EB0-4B5A-AD11-6DC9163775D3}"/>
              </a:ext>
            </a:extLst>
          </p:cNvPr>
          <p:cNvGrpSpPr/>
          <p:nvPr/>
        </p:nvGrpSpPr>
        <p:grpSpPr>
          <a:xfrm>
            <a:off x="2130700" y="1270186"/>
            <a:ext cx="7074259" cy="3046776"/>
            <a:chOff x="2130700" y="1270186"/>
            <a:chExt cx="7074259" cy="30467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619031-B4E9-4EC3-952D-6A410D2750B1}"/>
                </a:ext>
              </a:extLst>
            </p:cNvPr>
            <p:cNvSpPr/>
            <p:nvPr/>
          </p:nvSpPr>
          <p:spPr>
            <a:xfrm>
              <a:off x="2130700" y="1270186"/>
              <a:ext cx="39100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76200" lvl="0">
                <a:spcBef>
                  <a:spcPts val="600"/>
                </a:spcBef>
                <a:buSzPts val="2400"/>
              </a:pPr>
              <a:r>
                <a:rPr lang="en-US" sz="1800" b="1" dirty="0">
                  <a:solidFill>
                    <a:schemeClr val="tx2">
                      <a:lumMod val="85000"/>
                    </a:schemeClr>
                  </a:solidFill>
                  <a:latin typeface="Montserrat" panose="020B0604020202020204" charset="0"/>
                </a:rPr>
                <a:t>Picking and reading an article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8F959AE-7244-44FE-B0A6-74F8290074B1}"/>
                </a:ext>
              </a:extLst>
            </p:cNvPr>
            <p:cNvSpPr/>
            <p:nvPr/>
          </p:nvSpPr>
          <p:spPr>
            <a:xfrm>
              <a:off x="2757973" y="2162667"/>
              <a:ext cx="45961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76200" lvl="0">
                <a:spcBef>
                  <a:spcPts val="600"/>
                </a:spcBef>
                <a:buSzPts val="2400"/>
              </a:pPr>
              <a:r>
                <a:rPr lang="en-US" sz="1800" b="1" dirty="0">
                  <a:solidFill>
                    <a:schemeClr val="tx2">
                      <a:lumMod val="85000"/>
                    </a:schemeClr>
                  </a:solidFill>
                  <a:latin typeface="Montserrat" panose="020B0604020202020204" charset="0"/>
                </a:rPr>
                <a:t>What to discuss in the presentation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5873EA-0CB8-486D-A17C-251DC8EAED62}"/>
                </a:ext>
              </a:extLst>
            </p:cNvPr>
            <p:cNvSpPr/>
            <p:nvPr/>
          </p:nvSpPr>
          <p:spPr>
            <a:xfrm>
              <a:off x="2757973" y="3055148"/>
              <a:ext cx="45833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76200" lvl="0">
                <a:spcBef>
                  <a:spcPts val="600"/>
                </a:spcBef>
                <a:buSzPts val="2400"/>
              </a:pPr>
              <a:r>
                <a:rPr lang="en-US" sz="1800" b="1" dirty="0">
                  <a:solidFill>
                    <a:schemeClr val="tx2">
                      <a:lumMod val="85000"/>
                    </a:schemeClr>
                  </a:solidFill>
                  <a:latin typeface="Montserrat" panose="020B0604020202020204" charset="0"/>
                </a:rPr>
                <a:t>Designing a PowerPoint that works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339306A-62FF-4BB5-8BA3-A0C11173A818}"/>
                </a:ext>
              </a:extLst>
            </p:cNvPr>
            <p:cNvSpPr/>
            <p:nvPr/>
          </p:nvSpPr>
          <p:spPr>
            <a:xfrm>
              <a:off x="2130700" y="3947630"/>
              <a:ext cx="707425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6200" lvl="0">
                <a:spcBef>
                  <a:spcPts val="600"/>
                </a:spcBef>
                <a:buSzPts val="2400"/>
              </a:pPr>
              <a:r>
                <a:rPr lang="en-US" sz="1800" b="1" dirty="0">
                  <a:solidFill>
                    <a:schemeClr val="tx2">
                      <a:lumMod val="85000"/>
                    </a:schemeClr>
                  </a:solidFill>
                  <a:latin typeface="Montserrat" panose="020B0604020202020204" charset="0"/>
                </a:rPr>
                <a:t>The basics of poster presentations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E3F5181C-CC53-4E35-9087-29A6F97E8D69}"/>
              </a:ext>
            </a:extLst>
          </p:cNvPr>
          <p:cNvSpPr/>
          <p:nvPr/>
        </p:nvSpPr>
        <p:spPr>
          <a:xfrm>
            <a:off x="2130701" y="3947630"/>
            <a:ext cx="70742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lvl="0">
              <a:spcBef>
                <a:spcPts val="600"/>
              </a:spcBef>
              <a:buSzPts val="2400"/>
            </a:pPr>
            <a:r>
              <a:rPr lang="en-US" sz="1800" b="1" dirty="0">
                <a:solidFill>
                  <a:schemeClr val="accent1"/>
                </a:solidFill>
                <a:latin typeface="Montserrat" panose="020B0604020202020204" charset="0"/>
              </a:rPr>
              <a:t>The basics of poster presentations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04F801-62F0-4E22-BC2E-0D45F32388D3}"/>
              </a:ext>
            </a:extLst>
          </p:cNvPr>
          <p:cNvSpPr/>
          <p:nvPr/>
        </p:nvSpPr>
        <p:spPr>
          <a:xfrm>
            <a:off x="2130700" y="1270879"/>
            <a:ext cx="3975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6200" lvl="0">
              <a:spcBef>
                <a:spcPts val="600"/>
              </a:spcBef>
              <a:buSzPts val="2400"/>
            </a:pPr>
            <a:r>
              <a:rPr lang="en-US" sz="1800" b="1" dirty="0">
                <a:solidFill>
                  <a:schemeClr val="accent1"/>
                </a:solidFill>
                <a:latin typeface="Montserrat" panose="020B0604020202020204" charset="0"/>
              </a:rPr>
              <a:t>Picking and reading an article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FB69AD-9F53-4620-A1C6-1D4849619493}"/>
              </a:ext>
            </a:extLst>
          </p:cNvPr>
          <p:cNvSpPr/>
          <p:nvPr/>
        </p:nvSpPr>
        <p:spPr>
          <a:xfrm>
            <a:off x="2757974" y="2162667"/>
            <a:ext cx="4596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6200" lvl="0">
              <a:spcBef>
                <a:spcPts val="600"/>
              </a:spcBef>
              <a:buSzPts val="2400"/>
            </a:pPr>
            <a:r>
              <a:rPr lang="en-US" sz="1800" b="1" dirty="0">
                <a:solidFill>
                  <a:schemeClr val="accent1"/>
                </a:solidFill>
                <a:latin typeface="Montserrat" panose="020B0604020202020204" charset="0"/>
              </a:rPr>
              <a:t>What to discuss in the presentation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4088BD-AAEF-446C-833D-51833330440F}"/>
              </a:ext>
            </a:extLst>
          </p:cNvPr>
          <p:cNvSpPr/>
          <p:nvPr/>
        </p:nvSpPr>
        <p:spPr>
          <a:xfrm>
            <a:off x="2757974" y="3055148"/>
            <a:ext cx="4583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6200" lvl="0">
              <a:spcBef>
                <a:spcPts val="600"/>
              </a:spcBef>
              <a:buSzPts val="2400"/>
            </a:pPr>
            <a:r>
              <a:rPr lang="en-US" sz="1800" b="1" dirty="0">
                <a:solidFill>
                  <a:schemeClr val="accent1"/>
                </a:solidFill>
                <a:latin typeface="Montserrat" panose="020B0604020202020204" charset="0"/>
              </a:rPr>
              <a:t>Designing a PowerPoint that works</a:t>
            </a:r>
          </a:p>
        </p:txBody>
      </p:sp>
    </p:spTree>
    <p:extLst>
      <p:ext uri="{BB962C8B-B14F-4D97-AF65-F5344CB8AC3E}">
        <p14:creationId xmlns:p14="http://schemas.microsoft.com/office/powerpoint/2010/main" val="176958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2" grpId="0"/>
      <p:bldP spid="22" grpId="1"/>
      <p:bldP spid="23" grpId="0"/>
      <p:bldP spid="23" grpId="1"/>
      <p:bldP spid="24" grpId="0"/>
      <p:bldP spid="24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D01B7E-BA8E-42E7-BA27-AA7E9D9E8C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7F8593-7238-472C-807B-8112E9A71521}"/>
              </a:ext>
            </a:extLst>
          </p:cNvPr>
          <p:cNvSpPr txBox="1"/>
          <p:nvPr/>
        </p:nvSpPr>
        <p:spPr>
          <a:xfrm>
            <a:off x="1616925" y="2035369"/>
            <a:ext cx="59101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Montserrat" panose="020B0604020202020204" charset="0"/>
              </a:rPr>
              <a:t>The following are examples of both good and bad slide design, either given by myself or colleagues, or found online</a:t>
            </a:r>
          </a:p>
        </p:txBody>
      </p:sp>
      <p:pic>
        <p:nvPicPr>
          <p:cNvPr id="5" name="Graphic 4" descr="Classroom">
            <a:extLst>
              <a:ext uri="{FF2B5EF4-FFF2-40B4-BE49-F238E27FC236}">
                <a16:creationId xmlns:a16="http://schemas.microsoft.com/office/drawing/2014/main" id="{78E1DE27-F77F-4512-98CC-16BF91B37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0180" y="553379"/>
            <a:ext cx="1423639" cy="142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427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2318100" y="113175"/>
            <a:ext cx="45078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TOPOLOGICAL CHANGES VIA FRET</a:t>
            </a:r>
            <a:endParaRPr dirty="0"/>
          </a:p>
        </p:txBody>
      </p:sp>
      <p:sp>
        <p:nvSpPr>
          <p:cNvPr id="86" name="Google Shape;86;p15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4" name="Picture 3" descr="A picture containing circuit&#10;&#10;Description automatically generated">
            <a:extLst>
              <a:ext uri="{FF2B5EF4-FFF2-40B4-BE49-F238E27FC236}">
                <a16:creationId xmlns:a16="http://schemas.microsoft.com/office/drawing/2014/main" id="{20E1D8AA-276D-4196-8C09-2EF3B6519A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98" r="24504" b="15880"/>
          <a:stretch/>
        </p:blipFill>
        <p:spPr>
          <a:xfrm>
            <a:off x="795454" y="2142015"/>
            <a:ext cx="3442458" cy="29506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A8833F-7390-4B97-8881-6CBDA8989CDE}"/>
              </a:ext>
            </a:extLst>
          </p:cNvPr>
          <p:cNvSpPr txBox="1"/>
          <p:nvPr/>
        </p:nvSpPr>
        <p:spPr>
          <a:xfrm>
            <a:off x="4853705" y="1181632"/>
            <a:ext cx="30777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Montserrat" panose="020B0604020202020204" charset="0"/>
                <a:sym typeface="Wingdings" panose="05000000000000000000" pitchFamily="2" charset="2"/>
              </a:rPr>
              <a:t>FRET acceptor:</a:t>
            </a:r>
            <a:r>
              <a:rPr lang="en-US" b="1" dirty="0">
                <a:latin typeface="Montserrat" panose="020B060402020202020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Montserrat" panose="020B0604020202020204" charset="0"/>
              </a:rPr>
              <a:t>Cys</a:t>
            </a:r>
            <a:r>
              <a:rPr lang="en-US" dirty="0">
                <a:latin typeface="Montserrat" panose="020B0604020202020204" charset="0"/>
              </a:rPr>
              <a:t> replacement (V331C) labeled by </a:t>
            </a:r>
            <a:r>
              <a:rPr lang="en-US" b="1" dirty="0">
                <a:latin typeface="Montserrat" panose="020B0604020202020204" charset="0"/>
              </a:rPr>
              <a:t>IAEDANS </a:t>
            </a:r>
            <a:r>
              <a:rPr lang="en-US" dirty="0">
                <a:latin typeface="Montserrat" panose="020B0604020202020204" charset="0"/>
              </a:rPr>
              <a:t>(gold star)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4D6C54-D6F5-4FB8-A785-3D5E97009794}"/>
              </a:ext>
            </a:extLst>
          </p:cNvPr>
          <p:cNvSpPr txBox="1"/>
          <p:nvPr/>
        </p:nvSpPr>
        <p:spPr>
          <a:xfrm>
            <a:off x="1160175" y="1200262"/>
            <a:ext cx="30777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Montserrat" panose="020B0604020202020204" charset="0"/>
                <a:sym typeface="Wingdings" panose="05000000000000000000" pitchFamily="2" charset="2"/>
              </a:rPr>
              <a:t>FRET donor: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tserrat" panose="020B0604020202020204" charset="0"/>
                <a:sym typeface="Wingdings" panose="05000000000000000000" pitchFamily="2" charset="2"/>
              </a:rPr>
              <a:t>Diagnostic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  <a:latin typeface="Montserrat" panose="020B0604020202020204" charset="0"/>
                <a:sym typeface="Wingdings" panose="05000000000000000000" pitchFamily="2" charset="2"/>
              </a:rPr>
              <a:t>Trp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tserrat" panose="020B0604020202020204" charset="0"/>
                <a:sym typeface="Wingdings" panose="05000000000000000000" pitchFamily="2" charset="2"/>
              </a:rPr>
              <a:t> replacements L14W, H205W, and F250W (gray stars)</a:t>
            </a:r>
            <a:endParaRPr lang="en-US" dirty="0">
              <a:latin typeface="Montserrat" panose="020B0604020202020204" charset="0"/>
            </a:endParaRPr>
          </a:p>
        </p:txBody>
      </p:sp>
      <p:pic>
        <p:nvPicPr>
          <p:cNvPr id="16" name="Picture 15" descr="A picture containing circuit&#10;&#10;Description automatically generated">
            <a:extLst>
              <a:ext uri="{FF2B5EF4-FFF2-40B4-BE49-F238E27FC236}">
                <a16:creationId xmlns:a16="http://schemas.microsoft.com/office/drawing/2014/main" id="{2FE50641-A4ED-4E5E-A437-484AD80FF5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31" t="3469" r="24911" b="16748"/>
          <a:stretch/>
        </p:blipFill>
        <p:spPr>
          <a:xfrm>
            <a:off x="4853705" y="2205235"/>
            <a:ext cx="3336577" cy="2846776"/>
          </a:xfrm>
          <a:prstGeom prst="rect">
            <a:avLst/>
          </a:prstGeom>
        </p:spPr>
      </p:pic>
      <p:pic>
        <p:nvPicPr>
          <p:cNvPr id="14" name="Picture 1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6BC833C-4245-40C2-8262-DB4B555314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14" t="31219" r="10643" b="30623"/>
          <a:stretch/>
        </p:blipFill>
        <p:spPr>
          <a:xfrm>
            <a:off x="1048665" y="2046108"/>
            <a:ext cx="6683073" cy="215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80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64 -0.01914 L 0.21025 -0.3481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22" y="-164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8" dur="1700" fill="hold"/>
                                        <p:tgtEl>
                                          <p:spTgt spid="14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066 -0.01451 L -0.11788 -0.09753 " pathEditMode="relative" rAng="0" ptsTypes="AA">
                                      <p:cBhvr>
                                        <p:cTn id="10" dur="1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61" y="-416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403 -0.01111 L -0.52257 0.04321 " pathEditMode="relative" ptsTypes="AA">
                                      <p:cBhvr>
                                        <p:cTn id="12" dur="1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0F395C-E710-B648-A150-F859455042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65" r="8863"/>
          <a:stretch/>
        </p:blipFill>
        <p:spPr>
          <a:xfrm>
            <a:off x="1143000" y="425053"/>
            <a:ext cx="6858000" cy="46033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1EF21C-72C3-3B46-9A08-0AA977F6E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86700" cy="685800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dirty="0">
                <a:latin typeface="Garamond" panose="02020404030301010803" pitchFamily="18" charset="0"/>
              </a:rPr>
              <a:t>The Completed Mechanistic Picture</a:t>
            </a:r>
          </a:p>
        </p:txBody>
      </p:sp>
    </p:spTree>
    <p:extLst>
      <p:ext uri="{BB962C8B-B14F-4D97-AF65-F5344CB8AC3E}">
        <p14:creationId xmlns:p14="http://schemas.microsoft.com/office/powerpoint/2010/main" val="23346129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9B606-E35D-7B4F-99C5-C53A7ED2F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894226"/>
          </a:xfrm>
          <a:solidFill>
            <a:schemeClr val="accent2">
              <a:lumMod val="75000"/>
              <a:alpha val="8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Garamond" panose="02020404030301010803" pitchFamily="18" charset="0"/>
              </a:rPr>
              <a:t>	</a:t>
            </a:r>
            <a:r>
              <a:rPr lang="en-US" sz="2400" dirty="0">
                <a:latin typeface="Garamond" panose="02020404030301010803" pitchFamily="18" charset="0"/>
              </a:rPr>
              <a:t>The Unknown</a:t>
            </a: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206" name="Billede 18">
            <a:extLst>
              <a:ext uri="{FF2B5EF4-FFF2-40B4-BE49-F238E27FC236}">
                <a16:creationId xmlns:a16="http://schemas.microsoft.com/office/drawing/2014/main" id="{69C92E39-D892-AC48-B953-25713CD81A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81" y="1162023"/>
            <a:ext cx="1705403" cy="2401341"/>
          </a:xfrm>
          <a:prstGeom prst="rect">
            <a:avLst/>
          </a:prstGeom>
        </p:spPr>
      </p:pic>
      <p:pic>
        <p:nvPicPr>
          <p:cNvPr id="207" name="Picture 206">
            <a:extLst>
              <a:ext uri="{FF2B5EF4-FFF2-40B4-BE49-F238E27FC236}">
                <a16:creationId xmlns:a16="http://schemas.microsoft.com/office/drawing/2014/main" id="{0164B12B-DDA6-CF46-8F01-BE80EB78F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5487" y="1320165"/>
            <a:ext cx="1253027" cy="2243199"/>
          </a:xfrm>
          <a:prstGeom prst="rect">
            <a:avLst/>
          </a:prstGeom>
        </p:spPr>
      </p:pic>
      <p:sp>
        <p:nvSpPr>
          <p:cNvPr id="208" name="Content Placeholder 2">
            <a:extLst>
              <a:ext uri="{FF2B5EF4-FFF2-40B4-BE49-F238E27FC236}">
                <a16:creationId xmlns:a16="http://schemas.microsoft.com/office/drawing/2014/main" id="{0085E582-4FA4-374F-AD5F-43808432CA3C}"/>
              </a:ext>
            </a:extLst>
          </p:cNvPr>
          <p:cNvSpPr txBox="1">
            <a:spLocks/>
          </p:cNvSpPr>
          <p:nvPr/>
        </p:nvSpPr>
        <p:spPr>
          <a:xfrm>
            <a:off x="3111289" y="3892883"/>
            <a:ext cx="2921420" cy="109614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500" dirty="0">
                <a:latin typeface="Garamond" panose="02020404030301010803" pitchFamily="18" charset="0"/>
              </a:rPr>
              <a:t>Interacting Proteins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500" dirty="0">
                <a:latin typeface="Garamond" panose="02020404030301010803" pitchFamily="18" charset="0"/>
              </a:rPr>
              <a:t>Modulate proteins who influx/efflux cisplatin or regulate expression of     pre-target resistance proteins </a:t>
            </a:r>
          </a:p>
        </p:txBody>
      </p:sp>
      <p:sp>
        <p:nvSpPr>
          <p:cNvPr id="209" name="Content Placeholder 2">
            <a:extLst>
              <a:ext uri="{FF2B5EF4-FFF2-40B4-BE49-F238E27FC236}">
                <a16:creationId xmlns:a16="http://schemas.microsoft.com/office/drawing/2014/main" id="{09A975C0-6462-7048-83BC-CE1A1C6A83F2}"/>
              </a:ext>
            </a:extLst>
          </p:cNvPr>
          <p:cNvSpPr txBox="1">
            <a:spLocks/>
          </p:cNvSpPr>
          <p:nvPr/>
        </p:nvSpPr>
        <p:spPr>
          <a:xfrm>
            <a:off x="6032709" y="3892883"/>
            <a:ext cx="3041501" cy="109614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500" dirty="0">
                <a:latin typeface="Garamond" panose="02020404030301010803" pitchFamily="18" charset="0"/>
              </a:rPr>
              <a:t>Currently Unknown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500" dirty="0">
                <a:latin typeface="Garamond" panose="02020404030301010803" pitchFamily="18" charset="0"/>
              </a:rPr>
              <a:t>Unknown proteins/systems involved in pre-target resistance and principles of metal selection in known proteins</a:t>
            </a:r>
          </a:p>
        </p:txBody>
      </p:sp>
      <p:sp>
        <p:nvSpPr>
          <p:cNvPr id="210" name="Content Placeholder 2">
            <a:extLst>
              <a:ext uri="{FF2B5EF4-FFF2-40B4-BE49-F238E27FC236}">
                <a16:creationId xmlns:a16="http://schemas.microsoft.com/office/drawing/2014/main" id="{5E0C4485-80B9-DC40-A426-E53D37DB91C5}"/>
              </a:ext>
            </a:extLst>
          </p:cNvPr>
          <p:cNvSpPr txBox="1">
            <a:spLocks/>
          </p:cNvSpPr>
          <p:nvPr/>
        </p:nvSpPr>
        <p:spPr>
          <a:xfrm>
            <a:off x="6204697" y="1183005"/>
            <a:ext cx="2817606" cy="2777490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2500" lnSpcReduction="20000"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3025" dirty="0">
                <a:latin typeface="Garamond" panose="02020404030301010803" pitchFamily="18" charset="0"/>
              </a:rPr>
              <a:t>?</a:t>
            </a:r>
          </a:p>
        </p:txBody>
      </p:sp>
      <p:sp>
        <p:nvSpPr>
          <p:cNvPr id="211" name="Content Placeholder 2">
            <a:extLst>
              <a:ext uri="{FF2B5EF4-FFF2-40B4-BE49-F238E27FC236}">
                <a16:creationId xmlns:a16="http://schemas.microsoft.com/office/drawing/2014/main" id="{9F5E78FE-F5D3-D845-878E-87017F398B17}"/>
              </a:ext>
            </a:extLst>
          </p:cNvPr>
          <p:cNvSpPr txBox="1">
            <a:spLocks/>
          </p:cNvSpPr>
          <p:nvPr/>
        </p:nvSpPr>
        <p:spPr>
          <a:xfrm>
            <a:off x="189870" y="3892883"/>
            <a:ext cx="2921420" cy="109614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500" dirty="0">
                <a:latin typeface="Garamond" panose="02020404030301010803" pitchFamily="18" charset="0"/>
              </a:rPr>
              <a:t>TMEM205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500" dirty="0">
                <a:latin typeface="Garamond" panose="02020404030301010803" pitchFamily="18" charset="0"/>
              </a:rPr>
              <a:t>A largely uncharacterized transmembrane protein involved in cisplatin efflux/resistance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362576-B387-E749-8F41-ADAEF7FA7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en-US"/>
            </a:defPPr>
            <a:lvl1pPr marL="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717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152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587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4305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22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DB8D28-FA1A-E44C-92BC-7DBEB3A2D2A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44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/>
      <p:bldP spid="209" grpId="0"/>
      <p:bldP spid="210" grpId="0"/>
      <p:bldP spid="2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A4F209C-C20E-4FA7-B241-1EF4F8D19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12680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13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564234-45B0-4ED8-A9E2-199C00173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68016"/>
            <a:ext cx="9144000" cy="38747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13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A87E97-50A4-9C40-B3F1-094C91C74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53" y="167701"/>
            <a:ext cx="7886700" cy="994172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>
                    <a:lumMod val="95000"/>
                    <a:lumOff val="5000"/>
                  </a:schemeClr>
                </a:solidFill>
                <a:latin typeface="Times" pitchFamily="2" charset="0"/>
              </a:rPr>
              <a:t>Sample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64DE7-0CC1-C044-B347-4D2DA476E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53" y="1511554"/>
            <a:ext cx="4247147" cy="3481552"/>
          </a:xfrm>
        </p:spPr>
        <p:txBody>
          <a:bodyPr anchor="t">
            <a:normAutofit fontScale="92500" lnSpcReduction="10000"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Times" pitchFamily="2" charset="0"/>
              </a:rPr>
              <a:t>Sample is dissolved in H</a:t>
            </a:r>
            <a:r>
              <a:rPr lang="en-US" sz="1800" baseline="-25000" dirty="0">
                <a:latin typeface="Times" pitchFamily="2" charset="0"/>
              </a:rPr>
              <a:t>2</a:t>
            </a:r>
            <a:r>
              <a:rPr lang="en-US" sz="1800" dirty="0">
                <a:latin typeface="Times" pitchFamily="2" charset="0"/>
              </a:rPr>
              <a:t>O and brought to desired concentration before being pipetted onto a </a:t>
            </a:r>
            <a:r>
              <a:rPr lang="en-US" sz="1800" b="1" u="sng" dirty="0">
                <a:latin typeface="Times" pitchFamily="2" charset="0"/>
              </a:rPr>
              <a:t>holey</a:t>
            </a:r>
            <a:r>
              <a:rPr lang="en-US" sz="1800" dirty="0">
                <a:latin typeface="Times" pitchFamily="2" charset="0"/>
              </a:rPr>
              <a:t> grid</a:t>
            </a:r>
          </a:p>
          <a:p>
            <a:endParaRPr lang="en-US" sz="1800" dirty="0">
              <a:latin typeface="Times" pitchFamily="2" charset="0"/>
            </a:endParaRPr>
          </a:p>
          <a:p>
            <a:r>
              <a:rPr lang="en-US" sz="1800" dirty="0">
                <a:latin typeface="Times" pitchFamily="2" charset="0"/>
              </a:rPr>
              <a:t>Surface is blotted to remove excess sample</a:t>
            </a:r>
          </a:p>
          <a:p>
            <a:endParaRPr lang="en-US" sz="1800" dirty="0">
              <a:latin typeface="Times" pitchFamily="2" charset="0"/>
            </a:endParaRPr>
          </a:p>
          <a:p>
            <a:r>
              <a:rPr lang="en-US" sz="1800" dirty="0">
                <a:latin typeface="Times" pitchFamily="2" charset="0"/>
              </a:rPr>
              <a:t>Grid is plunged in cryogenic liquid to flash freeze sample</a:t>
            </a:r>
          </a:p>
          <a:p>
            <a:pPr lvl="1"/>
            <a:r>
              <a:rPr lang="en-US" sz="1500" dirty="0">
                <a:latin typeface="Times" pitchFamily="2" charset="0"/>
              </a:rPr>
              <a:t>Ethane: ~100K</a:t>
            </a:r>
          </a:p>
          <a:p>
            <a:pPr lvl="1"/>
            <a:r>
              <a:rPr lang="en-US" sz="1500" dirty="0">
                <a:latin typeface="Times" pitchFamily="2" charset="0"/>
              </a:rPr>
              <a:t>Ethane/Propane mix: ~ 80K</a:t>
            </a:r>
          </a:p>
          <a:p>
            <a:pPr lvl="1"/>
            <a:r>
              <a:rPr lang="en-US" sz="1500" dirty="0">
                <a:latin typeface="Times" pitchFamily="2" charset="0"/>
              </a:rPr>
              <a:t>N</a:t>
            </a:r>
            <a:r>
              <a:rPr lang="en-US" sz="1500" baseline="-25000" dirty="0">
                <a:latin typeface="Times" pitchFamily="2" charset="0"/>
              </a:rPr>
              <a:t>2</a:t>
            </a:r>
            <a:r>
              <a:rPr lang="en-US" sz="1500" dirty="0">
                <a:latin typeface="Times" pitchFamily="2" charset="0"/>
              </a:rPr>
              <a:t>:  ~ 65K</a:t>
            </a:r>
          </a:p>
          <a:p>
            <a:pPr lvl="1"/>
            <a:r>
              <a:rPr lang="en-US" sz="1500" dirty="0">
                <a:latin typeface="Times" pitchFamily="2" charset="0"/>
              </a:rPr>
              <a:t>Helium: ~ 2K</a:t>
            </a:r>
          </a:p>
          <a:p>
            <a:endParaRPr lang="en-US" sz="1800" dirty="0">
              <a:latin typeface="Times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9A9E42-493F-D64B-AA36-BB1B21B24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848" y="1253219"/>
            <a:ext cx="4645152" cy="3879234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41BC782-AC03-014D-AAF8-D7511F2B9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en-US"/>
            </a:defPPr>
            <a:lvl1pPr marL="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717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152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587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4305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22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697A7B-8EDD-224B-BE01-4A46DBCA1AB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24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FA423E-3E09-47D9-BABD-B586A302FE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23F03F-F050-4682-A2D4-DB037FF9D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186" y="0"/>
            <a:ext cx="7023708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B19A33C-AAC5-424D-92DD-1A6504102C84}"/>
              </a:ext>
            </a:extLst>
          </p:cNvPr>
          <p:cNvSpPr/>
          <p:nvPr/>
        </p:nvSpPr>
        <p:spPr>
          <a:xfrm>
            <a:off x="2415540" y="4404360"/>
            <a:ext cx="2156460" cy="198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A9AE7B-A3C9-4045-8EFC-7381F753CF36}"/>
              </a:ext>
            </a:extLst>
          </p:cNvPr>
          <p:cNvSpPr/>
          <p:nvPr/>
        </p:nvSpPr>
        <p:spPr>
          <a:xfrm>
            <a:off x="5379720" y="4404360"/>
            <a:ext cx="1798320" cy="144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D79793-D61A-430D-95D2-4266591826F9}"/>
              </a:ext>
            </a:extLst>
          </p:cNvPr>
          <p:cNvSpPr/>
          <p:nvPr/>
        </p:nvSpPr>
        <p:spPr>
          <a:xfrm>
            <a:off x="2506980" y="4749851"/>
            <a:ext cx="3147060" cy="144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608865-FEE9-4D26-A8ED-A1E877A868F0}"/>
              </a:ext>
            </a:extLst>
          </p:cNvPr>
          <p:cNvSpPr/>
          <p:nvPr/>
        </p:nvSpPr>
        <p:spPr>
          <a:xfrm>
            <a:off x="2659380" y="4894631"/>
            <a:ext cx="2773680" cy="144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1254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58BEF-DB58-4B17-8949-736D1AB39A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7951C9-8F55-47C1-939C-3ABE4B773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973" y="0"/>
            <a:ext cx="7294627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597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429516" y="2077714"/>
            <a:ext cx="689290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Making a Poster</a:t>
            </a:r>
            <a:endParaRPr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600400" y="3182963"/>
            <a:ext cx="5857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Because you want to present some research in a different way, but Death by Poster is still real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56304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DA283-A637-4DA3-BC7B-DF60E991B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BASICALLY, THE SAME THINGS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3E7A5-159C-4996-B600-10CD8381D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7100" y="720333"/>
            <a:ext cx="7909800" cy="3215400"/>
          </a:xfrm>
        </p:spPr>
        <p:txBody>
          <a:bodyPr/>
          <a:lstStyle/>
          <a:p>
            <a:pPr marL="76200" indent="0" algn="ctr">
              <a:buNone/>
            </a:pP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Montserrat" panose="020B0604020202020204" charset="0"/>
              </a:rPr>
              <a:t>Effectively designing a poster follows a lot of the same rules as designing a PowerPoint, you just have “sections” instead of “slides”</a:t>
            </a:r>
          </a:p>
          <a:p>
            <a:pPr marL="76200" indent="0" algn="ctr">
              <a:buNone/>
            </a:pPr>
            <a:endParaRPr lang="en-US" dirty="0">
              <a:latin typeface="Montserrat" panose="020B0604020202020204" charset="0"/>
            </a:endParaRPr>
          </a:p>
          <a:p>
            <a:pPr marL="76200" indent="0" algn="ctr">
              <a:buNone/>
            </a:pPr>
            <a:r>
              <a:rPr lang="en-US" dirty="0">
                <a:latin typeface="Montserrat" panose="020B0604020202020204" charset="0"/>
              </a:rPr>
              <a:t>Limit text</a:t>
            </a:r>
          </a:p>
          <a:p>
            <a:pPr marL="76200" indent="0" algn="ctr">
              <a:buNone/>
            </a:pPr>
            <a:r>
              <a:rPr lang="en-US" dirty="0">
                <a:latin typeface="Montserrat" panose="020B0604020202020204" charset="0"/>
              </a:rPr>
              <a:t>Use simple visuals</a:t>
            </a:r>
          </a:p>
          <a:p>
            <a:pPr marL="76200" indent="0" algn="ctr">
              <a:buNone/>
            </a:pPr>
            <a:r>
              <a:rPr lang="en-US" dirty="0">
                <a:latin typeface="Montserrat" panose="020B0604020202020204" charset="0"/>
              </a:rPr>
              <a:t>Highlight the important information</a:t>
            </a:r>
          </a:p>
          <a:p>
            <a:pPr marL="76200" indent="0" algn="ctr">
              <a:buNone/>
            </a:pPr>
            <a:r>
              <a:rPr lang="en-US" dirty="0">
                <a:latin typeface="Montserrat" panose="020B0604020202020204" charset="0"/>
              </a:rPr>
              <a:t>Keep background clean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3A518-A05F-4062-A42F-EFE87560B6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08743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3AE9-01CD-4DDD-B24C-C8C268FD4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KEEP IN MIND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7AF41-F61C-4E6B-A329-EB77D15CDD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5430" y="628003"/>
            <a:ext cx="5113140" cy="1323045"/>
          </a:xfrm>
        </p:spPr>
        <p:txBody>
          <a:bodyPr/>
          <a:lstStyle/>
          <a:p>
            <a:pPr marL="76200" indent="0" algn="ctr">
              <a:lnSpc>
                <a:spcPct val="114000"/>
              </a:lnSpc>
              <a:buNone/>
            </a:pPr>
            <a:r>
              <a:rPr lang="en-US" sz="2000" dirty="0">
                <a:latin typeface="Montserrat" panose="020B0604020202020204" charset="0"/>
              </a:rPr>
              <a:t>How people will read your poster</a:t>
            </a:r>
          </a:p>
          <a:p>
            <a:pPr marL="76200" indent="0" algn="ctr">
              <a:lnSpc>
                <a:spcPct val="114000"/>
              </a:lnSpc>
              <a:buNone/>
            </a:pPr>
            <a:r>
              <a:rPr lang="en-US" sz="2000" dirty="0">
                <a:latin typeface="Montserrat" panose="020B0604020202020204" charset="0"/>
              </a:rPr>
              <a:t>Keep colors simple (pick 2-3)</a:t>
            </a:r>
          </a:p>
          <a:p>
            <a:pPr marL="76200" indent="0" algn="ctr">
              <a:lnSpc>
                <a:spcPct val="114000"/>
              </a:lnSpc>
              <a:buNone/>
            </a:pPr>
            <a:r>
              <a:rPr lang="en-US" sz="2000" dirty="0">
                <a:latin typeface="Montserrat" panose="020B0604020202020204" charset="0"/>
              </a:rPr>
              <a:t>Use whitespace</a:t>
            </a:r>
          </a:p>
          <a:p>
            <a:pPr marL="76200" indent="0" algn="ctr">
              <a:lnSpc>
                <a:spcPct val="114000"/>
              </a:lnSpc>
              <a:buNone/>
            </a:pPr>
            <a:r>
              <a:rPr lang="en-US" sz="2000" dirty="0">
                <a:latin typeface="Montserrat" panose="020B0604020202020204" charset="0"/>
              </a:rPr>
              <a:t>Aim for symmetry</a:t>
            </a:r>
          </a:p>
          <a:p>
            <a:pPr marL="76200" indent="0" algn="ctr">
              <a:buNone/>
            </a:pPr>
            <a:endParaRPr lang="en-US" sz="2000" dirty="0">
              <a:latin typeface="Montserrat" panose="020B060402020202020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06432-92AE-4655-8CEA-3C29D28853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90A8439-B3F9-4B67-810C-A8E2286C8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882" y="2593231"/>
            <a:ext cx="5423535" cy="216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683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429516" y="2077714"/>
            <a:ext cx="689290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should you prepare?</a:t>
            </a:r>
            <a:endParaRPr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600400" y="3182963"/>
            <a:ext cx="5857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Find, read, and understand your article before you start making a presentation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13977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DBDA-DD82-40EE-AC19-FA1C0E0B74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FDADC29-15E9-46BB-B569-0EB7C4F70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540" y="30504"/>
            <a:ext cx="6340920" cy="508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9891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72B996-C8DD-469A-BB63-233CA878E6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C506FDC-3DE1-467A-A089-D233A9766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190" y="0"/>
            <a:ext cx="6865620" cy="514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B7C3386-9611-4675-A661-C143B7C6DFD1}"/>
              </a:ext>
            </a:extLst>
          </p:cNvPr>
          <p:cNvSpPr/>
          <p:nvPr/>
        </p:nvSpPr>
        <p:spPr>
          <a:xfrm>
            <a:off x="2362200" y="411480"/>
            <a:ext cx="4343400" cy="3124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3688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D3CEA3-C0A1-44E6-9B62-238F61007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2525" y="1704599"/>
            <a:ext cx="6178950" cy="2930951"/>
          </a:xfrm>
        </p:spPr>
        <p:txBody>
          <a:bodyPr/>
          <a:lstStyle/>
          <a:p>
            <a:pPr marL="38100" indent="0">
              <a:buNone/>
            </a:pPr>
            <a:r>
              <a:rPr lang="en-US" dirty="0"/>
              <a:t>These are all just my tips and tricks. I’m not perfect, nor are my presentations, and you may find something that works better for you. But I hope I gave you a nice start.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FC347D-F695-4DEB-9991-8FC776E0B0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083867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1"/>
          <p:cNvSpPr txBox="1">
            <a:spLocks noGrp="1"/>
          </p:cNvSpPr>
          <p:nvPr>
            <p:ph type="ctrTitle" idx="4294967295"/>
          </p:nvPr>
        </p:nvSpPr>
        <p:spPr>
          <a:xfrm>
            <a:off x="685800" y="982388"/>
            <a:ext cx="77724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THANKS!</a:t>
            </a:r>
            <a:endParaRPr sz="2400" dirty="0"/>
          </a:p>
        </p:txBody>
      </p:sp>
      <p:sp>
        <p:nvSpPr>
          <p:cNvPr id="319" name="Google Shape;319;p31"/>
          <p:cNvSpPr txBox="1">
            <a:spLocks noGrp="1"/>
          </p:cNvSpPr>
          <p:nvPr>
            <p:ph type="subTitle" idx="4294967295"/>
          </p:nvPr>
        </p:nvSpPr>
        <p:spPr>
          <a:xfrm>
            <a:off x="632400" y="1539188"/>
            <a:ext cx="7895700" cy="7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i="1" dirty="0">
                <a:solidFill>
                  <a:schemeClr val="accent1"/>
                </a:solidFill>
              </a:rPr>
              <a:t>Any questions?</a:t>
            </a:r>
            <a:endParaRPr sz="4800" i="1" dirty="0">
              <a:solidFill>
                <a:schemeClr val="accent1"/>
              </a:solidFill>
            </a:endParaRPr>
          </a:p>
        </p:txBody>
      </p:sp>
      <p:sp>
        <p:nvSpPr>
          <p:cNvPr id="320" name="Google Shape;320;p31"/>
          <p:cNvSpPr txBox="1">
            <a:spLocks noGrp="1"/>
          </p:cNvSpPr>
          <p:nvPr>
            <p:ph type="body" idx="4294967295"/>
          </p:nvPr>
        </p:nvSpPr>
        <p:spPr>
          <a:xfrm>
            <a:off x="632400" y="2390663"/>
            <a:ext cx="7895700" cy="18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You can find me at:</a:t>
            </a:r>
            <a:endParaRPr sz="2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linkClick r:id="rId3"/>
              </a:rPr>
              <a:t>kir</a:t>
            </a:r>
            <a:r>
              <a:rPr lang="en-US" dirty="0">
                <a:hlinkClick r:id="rId3"/>
              </a:rPr>
              <a:t>a.mills@utdallas.edu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hlinkClick r:id="rId4"/>
              </a:rPr>
              <a:t>kiramills.com</a:t>
            </a:r>
            <a:endParaRPr lang="en-US" sz="2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Slides will be posted at </a:t>
            </a:r>
            <a:r>
              <a:rPr lang="en-US" sz="2400" dirty="0">
                <a:hlinkClick r:id="rId5"/>
              </a:rPr>
              <a:t>utdnsa.org</a:t>
            </a:r>
            <a:endParaRPr sz="2400" dirty="0"/>
          </a:p>
        </p:txBody>
      </p:sp>
      <p:sp>
        <p:nvSpPr>
          <p:cNvPr id="321" name="Google Shape;321;p3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3188CF0C-9492-4AE0-9157-C6C4852A2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7574" y="3462600"/>
            <a:ext cx="1590675" cy="159067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1"/>
          <p:cNvSpPr txBox="1">
            <a:spLocks noGrp="1"/>
          </p:cNvSpPr>
          <p:nvPr>
            <p:ph type="subTitle" idx="4294967295"/>
          </p:nvPr>
        </p:nvSpPr>
        <p:spPr>
          <a:xfrm>
            <a:off x="624150" y="367613"/>
            <a:ext cx="7895700" cy="7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800" i="1" dirty="0">
                <a:solidFill>
                  <a:schemeClr val="accent1"/>
                </a:solidFill>
              </a:rPr>
              <a:t>Come to Part 3</a:t>
            </a:r>
            <a:endParaRPr sz="4800" i="1" dirty="0">
              <a:solidFill>
                <a:schemeClr val="accent1"/>
              </a:solidFill>
            </a:endParaRPr>
          </a:p>
        </p:txBody>
      </p:sp>
      <p:sp>
        <p:nvSpPr>
          <p:cNvPr id="320" name="Google Shape;320;p31"/>
          <p:cNvSpPr txBox="1">
            <a:spLocks noGrp="1"/>
          </p:cNvSpPr>
          <p:nvPr>
            <p:ph type="body" idx="4294967295"/>
          </p:nvPr>
        </p:nvSpPr>
        <p:spPr>
          <a:xfrm>
            <a:off x="624150" y="1407206"/>
            <a:ext cx="7895700" cy="18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Writing science: Tues 3/24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7:30p in GR 4.204</a:t>
            </a:r>
          </a:p>
        </p:txBody>
      </p:sp>
      <p:sp>
        <p:nvSpPr>
          <p:cNvPr id="321" name="Google Shape;321;p3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3188CF0C-9492-4AE0-9157-C6C4852A2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574" y="3217593"/>
            <a:ext cx="1590675" cy="1590675"/>
          </a:xfrm>
          <a:prstGeom prst="rect">
            <a:avLst/>
          </a:prstGeom>
        </p:spPr>
      </p:pic>
      <p:sp>
        <p:nvSpPr>
          <p:cNvPr id="7" name="Google Shape;318;p31">
            <a:extLst>
              <a:ext uri="{FF2B5EF4-FFF2-40B4-BE49-F238E27FC236}">
                <a16:creationId xmlns:a16="http://schemas.microsoft.com/office/drawing/2014/main" id="{3331EE6F-E8D3-4FD7-84CB-34BADB77B588}"/>
              </a:ext>
            </a:extLst>
          </p:cNvPr>
          <p:cNvSpPr txBox="1">
            <a:spLocks/>
          </p:cNvSpPr>
          <p:nvPr/>
        </p:nvSpPr>
        <p:spPr>
          <a:xfrm>
            <a:off x="285751" y="3258472"/>
            <a:ext cx="5106337" cy="1440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400" dirty="0"/>
              <a:t>For NSA Members: </a:t>
            </a:r>
          </a:p>
          <a:p>
            <a:r>
              <a:rPr lang="en-US" sz="2400" dirty="0"/>
              <a:t>Sign-in to receive hours for attending tonight!</a:t>
            </a:r>
          </a:p>
          <a:p>
            <a:r>
              <a:rPr lang="en-US" sz="2400" b="0" dirty="0"/>
              <a:t>utdnsa.org/workshop2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D5E0DF0-3A43-4039-88FB-C0B4BDBE3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4462" y="3026328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14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body" idx="1"/>
          </p:nvPr>
        </p:nvSpPr>
        <p:spPr>
          <a:xfrm>
            <a:off x="1555350" y="1818900"/>
            <a:ext cx="60333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latin typeface="Montserrat" panose="020B0604020202020204" charset="0"/>
              </a:rPr>
              <a:t>While every field, journal, and article is unique, there is still a general flow and purpose of every article that we can follow</a:t>
            </a:r>
            <a:endParaRPr dirty="0">
              <a:latin typeface="Montserrat" panose="020B0604020202020204" charset="0"/>
            </a:endParaRPr>
          </a:p>
        </p:txBody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6970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>
            <a:spLocks noGrp="1"/>
          </p:cNvSpPr>
          <p:nvPr>
            <p:ph type="title"/>
          </p:nvPr>
        </p:nvSpPr>
        <p:spPr>
          <a:xfrm>
            <a:off x="2318100" y="113175"/>
            <a:ext cx="45078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ORIGINAL RESEARCH IS USUALLY ORGANIZED THIS WAY:</a:t>
            </a:r>
            <a:endParaRPr dirty="0"/>
          </a:p>
        </p:txBody>
      </p:sp>
      <p:sp>
        <p:nvSpPr>
          <p:cNvPr id="210" name="Google Shape;210;p26"/>
          <p:cNvSpPr/>
          <p:nvPr/>
        </p:nvSpPr>
        <p:spPr>
          <a:xfrm>
            <a:off x="383975" y="1604875"/>
            <a:ext cx="2004900" cy="1933800"/>
          </a:xfrm>
          <a:prstGeom prst="ellipse">
            <a:avLst/>
          </a:prstGeom>
          <a:solidFill>
            <a:srgbClr val="4A5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 dirty="0">
                <a:solidFill>
                  <a:schemeClr val="bg1"/>
                </a:solidFill>
                <a:latin typeface="Montserrat" panose="020B0604020202020204" charset="0"/>
                <a:ea typeface="PT Serif"/>
                <a:cs typeface="PT Serif"/>
                <a:sym typeface="PT Serif"/>
              </a:rPr>
              <a:t>What did we study and why?</a:t>
            </a:r>
            <a:endParaRPr sz="2000" i="1" dirty="0">
              <a:solidFill>
                <a:schemeClr val="bg1"/>
              </a:solidFill>
              <a:latin typeface="Montserrat" panose="020B0604020202020204" charset="0"/>
              <a:ea typeface="PT Serif"/>
              <a:cs typeface="PT Serif"/>
              <a:sym typeface="PT Serif"/>
            </a:endParaRPr>
          </a:p>
        </p:txBody>
      </p:sp>
      <p:sp>
        <p:nvSpPr>
          <p:cNvPr id="211" name="Google Shape;211;p26"/>
          <p:cNvSpPr/>
          <p:nvPr/>
        </p:nvSpPr>
        <p:spPr>
          <a:xfrm>
            <a:off x="6729624" y="1604875"/>
            <a:ext cx="2004900" cy="1933800"/>
          </a:xfrm>
          <a:prstGeom prst="ellipse">
            <a:avLst/>
          </a:prstGeom>
          <a:solidFill>
            <a:srgbClr val="9B47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 dirty="0">
                <a:solidFill>
                  <a:schemeClr val="lt2"/>
                </a:solidFill>
                <a:latin typeface="Montserrat" panose="020B0604020202020204" charset="0"/>
                <a:ea typeface="PT Serif"/>
                <a:cs typeface="PT Serif"/>
                <a:sym typeface="PT Serif"/>
              </a:rPr>
              <a:t>What did we learn about it?</a:t>
            </a:r>
            <a:endParaRPr sz="2000" i="1" dirty="0">
              <a:solidFill>
                <a:schemeClr val="lt2"/>
              </a:solidFill>
              <a:latin typeface="Montserrat" panose="020B0604020202020204" charset="0"/>
              <a:ea typeface="PT Serif"/>
              <a:cs typeface="PT Serif"/>
              <a:sym typeface="PT Serif"/>
            </a:endParaRPr>
          </a:p>
        </p:txBody>
      </p:sp>
      <p:sp>
        <p:nvSpPr>
          <p:cNvPr id="212" name="Google Shape;212;p26"/>
          <p:cNvSpPr/>
          <p:nvPr/>
        </p:nvSpPr>
        <p:spPr>
          <a:xfrm>
            <a:off x="3556800" y="1604875"/>
            <a:ext cx="2004900" cy="1933800"/>
          </a:xfrm>
          <a:prstGeom prst="ellipse">
            <a:avLst/>
          </a:prstGeom>
          <a:solidFill>
            <a:srgbClr val="FA7A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 dirty="0">
                <a:solidFill>
                  <a:schemeClr val="lt2"/>
                </a:solidFill>
                <a:latin typeface="Montserrat" panose="020B0604020202020204" charset="0"/>
                <a:ea typeface="PT Serif"/>
                <a:cs typeface="PT Serif"/>
                <a:sym typeface="PT Serif"/>
              </a:rPr>
              <a:t>How did we study it?</a:t>
            </a:r>
            <a:endParaRPr sz="2000" i="1" dirty="0">
              <a:solidFill>
                <a:schemeClr val="lt2"/>
              </a:solidFill>
              <a:latin typeface="Montserrat" panose="020B0604020202020204" charset="0"/>
              <a:ea typeface="PT Serif"/>
              <a:cs typeface="PT Serif"/>
              <a:sym typeface="PT Serif"/>
            </a:endParaRPr>
          </a:p>
        </p:txBody>
      </p:sp>
      <p:cxnSp>
        <p:nvCxnSpPr>
          <p:cNvPr id="213" name="Google Shape;213;p26"/>
          <p:cNvCxnSpPr>
            <a:cxnSpLocks/>
            <a:stCxn id="210" idx="6"/>
            <a:endCxn id="212" idx="2"/>
          </p:cNvCxnSpPr>
          <p:nvPr/>
        </p:nvCxnSpPr>
        <p:spPr>
          <a:xfrm>
            <a:off x="2388875" y="2571775"/>
            <a:ext cx="1167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214" name="Google Shape;214;p26"/>
          <p:cNvCxnSpPr>
            <a:stCxn id="212" idx="6"/>
            <a:endCxn id="211" idx="2"/>
          </p:cNvCxnSpPr>
          <p:nvPr/>
        </p:nvCxnSpPr>
        <p:spPr>
          <a:xfrm>
            <a:off x="5561700" y="2571775"/>
            <a:ext cx="116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E5776B08-7C10-4641-AB14-5056B7FD7464}"/>
              </a:ext>
            </a:extLst>
          </p:cNvPr>
          <p:cNvCxnSpPr>
            <a:cxnSpLocks/>
            <a:stCxn id="210" idx="4"/>
          </p:cNvCxnSpPr>
          <p:nvPr/>
        </p:nvCxnSpPr>
        <p:spPr>
          <a:xfrm rot="16200000" flipH="1">
            <a:off x="1347428" y="3577672"/>
            <a:ext cx="460896" cy="3829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85F2F23-2E27-4A2A-AC9A-49F4B1FC81A5}"/>
              </a:ext>
            </a:extLst>
          </p:cNvPr>
          <p:cNvCxnSpPr>
            <a:cxnSpLocks/>
            <a:stCxn id="210" idx="4"/>
          </p:cNvCxnSpPr>
          <p:nvPr/>
        </p:nvCxnSpPr>
        <p:spPr>
          <a:xfrm rot="5400000">
            <a:off x="957135" y="3570281"/>
            <a:ext cx="460896" cy="3976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299AC37-D749-40D4-BCCF-B1F170DD8002}"/>
              </a:ext>
            </a:extLst>
          </p:cNvPr>
          <p:cNvCxnSpPr>
            <a:cxnSpLocks/>
            <a:stCxn id="212" idx="4"/>
          </p:cNvCxnSpPr>
          <p:nvPr/>
        </p:nvCxnSpPr>
        <p:spPr>
          <a:xfrm rot="16200000" flipH="1">
            <a:off x="4526628" y="3571297"/>
            <a:ext cx="460896" cy="3956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8B4BE2D6-FFA5-4A17-B7C0-7ECE1FC71ED7}"/>
              </a:ext>
            </a:extLst>
          </p:cNvPr>
          <p:cNvCxnSpPr>
            <a:cxnSpLocks/>
            <a:stCxn id="212" idx="4"/>
          </p:cNvCxnSpPr>
          <p:nvPr/>
        </p:nvCxnSpPr>
        <p:spPr>
          <a:xfrm rot="5400000">
            <a:off x="4136335" y="3576656"/>
            <a:ext cx="460896" cy="38493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6FA87A55-BFAB-48EC-B90F-810A84EADDBD}"/>
              </a:ext>
            </a:extLst>
          </p:cNvPr>
          <p:cNvCxnSpPr>
            <a:cxnSpLocks/>
            <a:stCxn id="211" idx="4"/>
          </p:cNvCxnSpPr>
          <p:nvPr/>
        </p:nvCxnSpPr>
        <p:spPr>
          <a:xfrm rot="16200000" flipH="1">
            <a:off x="7699453" y="3571295"/>
            <a:ext cx="460894" cy="395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FBF255D-A551-41B3-8D9E-965B104BD950}"/>
              </a:ext>
            </a:extLst>
          </p:cNvPr>
          <p:cNvCxnSpPr>
            <a:cxnSpLocks/>
            <a:stCxn id="211" idx="4"/>
          </p:cNvCxnSpPr>
          <p:nvPr/>
        </p:nvCxnSpPr>
        <p:spPr>
          <a:xfrm rot="5400000">
            <a:off x="7309162" y="3576657"/>
            <a:ext cx="460895" cy="3849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C66E16-055C-445B-8742-A19087162349}"/>
              </a:ext>
            </a:extLst>
          </p:cNvPr>
          <p:cNvSpPr txBox="1"/>
          <p:nvPr/>
        </p:nvSpPr>
        <p:spPr>
          <a:xfrm>
            <a:off x="328939" y="4019086"/>
            <a:ext cx="1248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367DE5-19E0-4574-9C51-F6C3007D28BB}"/>
              </a:ext>
            </a:extLst>
          </p:cNvPr>
          <p:cNvSpPr/>
          <p:nvPr/>
        </p:nvSpPr>
        <p:spPr>
          <a:xfrm>
            <a:off x="1441662" y="4019086"/>
            <a:ext cx="13143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Background &amp; Significance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D1A433-E6F7-4754-8BE2-3A0DB684102F}"/>
              </a:ext>
            </a:extLst>
          </p:cNvPr>
          <p:cNvSpPr txBox="1"/>
          <p:nvPr/>
        </p:nvSpPr>
        <p:spPr>
          <a:xfrm>
            <a:off x="3400409" y="4019129"/>
            <a:ext cx="1248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Materials &amp; Methods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00FEE6-3200-434A-9062-E6BC2988770E}"/>
              </a:ext>
            </a:extLst>
          </p:cNvPr>
          <p:cNvSpPr txBox="1"/>
          <p:nvPr/>
        </p:nvSpPr>
        <p:spPr>
          <a:xfrm>
            <a:off x="4757076" y="4019086"/>
            <a:ext cx="791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of Results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46E645-3CD3-49DE-9B44-A25FC3285511}"/>
              </a:ext>
            </a:extLst>
          </p:cNvPr>
          <p:cNvSpPr txBox="1"/>
          <p:nvPr/>
        </p:nvSpPr>
        <p:spPr>
          <a:xfrm>
            <a:off x="6722675" y="4019086"/>
            <a:ext cx="1248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6C7F11-32E6-4F66-8454-8E20A515130B}"/>
              </a:ext>
            </a:extLst>
          </p:cNvPr>
          <p:cNvSpPr txBox="1"/>
          <p:nvPr/>
        </p:nvSpPr>
        <p:spPr>
          <a:xfrm>
            <a:off x="7803520" y="4019085"/>
            <a:ext cx="1248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Discussion &amp; Conclusions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2318100" y="113175"/>
            <a:ext cx="45078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WHERE TO LOOK FOR ARTICLES</a:t>
            </a:r>
            <a:endParaRPr dirty="0"/>
          </a:p>
        </p:txBody>
      </p:sp>
      <p:sp>
        <p:nvSpPr>
          <p:cNvPr id="85" name="Google Shape;85;p15"/>
          <p:cNvSpPr txBox="1">
            <a:spLocks noGrp="1"/>
          </p:cNvSpPr>
          <p:nvPr>
            <p:ph type="body" idx="1"/>
          </p:nvPr>
        </p:nvSpPr>
        <p:spPr>
          <a:xfrm>
            <a:off x="891450" y="882040"/>
            <a:ext cx="7909800" cy="32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/>
            <a:r>
              <a:rPr lang="en-US" sz="2000" dirty="0">
                <a:latin typeface="Montserrat" panose="020B0604020202020204" charset="0"/>
              </a:rPr>
              <a:t>The </a:t>
            </a:r>
            <a:r>
              <a:rPr lang="en-US" sz="2000" dirty="0">
                <a:latin typeface="Montserrat" panose="020B0604020202020204" charset="0"/>
                <a:hlinkClick r:id="rId3"/>
              </a:rPr>
              <a:t>library’s website </a:t>
            </a:r>
            <a:endParaRPr lang="en-US" sz="1800" dirty="0">
              <a:latin typeface="Montserrat" panose="020B0604020202020204" charset="0"/>
            </a:endParaRPr>
          </a:p>
          <a:p>
            <a:pPr lvl="0" algn="just"/>
            <a:r>
              <a:rPr lang="en-US" sz="2000" dirty="0">
                <a:latin typeface="Montserrat" panose="020B0604020202020204" charset="0"/>
              </a:rPr>
              <a:t>A different database </a:t>
            </a:r>
            <a:r>
              <a:rPr lang="en-US" sz="1800" dirty="0">
                <a:latin typeface="Montserrat" panose="020B0604020202020204" charset="0"/>
              </a:rPr>
              <a:t>(</a:t>
            </a:r>
            <a:r>
              <a:rPr lang="en-US" sz="1800" dirty="0">
                <a:latin typeface="Montserrat" panose="020B0604020202020204" charset="0"/>
                <a:hlinkClick r:id="rId4"/>
              </a:rPr>
              <a:t>SCOPUS</a:t>
            </a:r>
            <a:r>
              <a:rPr lang="en-US" sz="1800" dirty="0">
                <a:latin typeface="Montserrat" panose="020B0604020202020204" charset="0"/>
              </a:rPr>
              <a:t>, </a:t>
            </a:r>
            <a:r>
              <a:rPr lang="en-US" sz="1800" dirty="0">
                <a:latin typeface="Montserrat" panose="020B0604020202020204" charset="0"/>
                <a:hlinkClick r:id="rId5"/>
              </a:rPr>
              <a:t>ScienceDirect</a:t>
            </a:r>
            <a:r>
              <a:rPr lang="en-US" sz="1800" dirty="0">
                <a:latin typeface="Montserrat" panose="020B0604020202020204" charset="0"/>
              </a:rPr>
              <a:t>, </a:t>
            </a:r>
            <a:r>
              <a:rPr lang="en-US" sz="1800" dirty="0">
                <a:latin typeface="Montserrat" panose="020B0604020202020204" charset="0"/>
                <a:hlinkClick r:id="rId6"/>
              </a:rPr>
              <a:t>PubMed</a:t>
            </a:r>
            <a:r>
              <a:rPr lang="en-US" sz="1800" dirty="0">
                <a:latin typeface="Montserrat" panose="020B0604020202020204" charset="0"/>
              </a:rPr>
              <a:t>)</a:t>
            </a:r>
          </a:p>
          <a:p>
            <a:pPr lvl="1" algn="just"/>
            <a:r>
              <a:rPr lang="en-US" sz="1800" dirty="0">
                <a:latin typeface="Montserrat" panose="020B0604020202020204" charset="0"/>
              </a:rPr>
              <a:t>Can be found through the library</a:t>
            </a:r>
          </a:p>
          <a:p>
            <a:pPr marL="533400" lvl="1" indent="0" algn="just">
              <a:buNone/>
            </a:pPr>
            <a:endParaRPr lang="en-US" sz="1800" dirty="0">
              <a:latin typeface="Montserrat" panose="020B0604020202020204" charset="0"/>
            </a:endParaRPr>
          </a:p>
          <a:p>
            <a:pPr marL="457200" lvl="0" indent="-381000" algn="just" rtl="0">
              <a:spcBef>
                <a:spcPts val="600"/>
              </a:spcBef>
              <a:spcAft>
                <a:spcPts val="0"/>
              </a:spcAft>
              <a:buSzPts val="2400"/>
              <a:buChar char="○"/>
            </a:pPr>
            <a:r>
              <a:rPr lang="en-US" sz="2000" dirty="0">
                <a:latin typeface="Montserrat" panose="020B0604020202020204" charset="0"/>
                <a:hlinkClick r:id="rId7"/>
              </a:rPr>
              <a:t>A journal’s website</a:t>
            </a:r>
            <a:endParaRPr lang="en-US" sz="2000" dirty="0">
              <a:latin typeface="Montserrat" panose="020B0604020202020204" charset="0"/>
            </a:endParaRPr>
          </a:p>
          <a:p>
            <a:pPr lvl="1" algn="just">
              <a:spcBef>
                <a:spcPts val="600"/>
              </a:spcBef>
              <a:buChar char="○"/>
            </a:pPr>
            <a:r>
              <a:rPr lang="en-US" sz="1800" dirty="0">
                <a:latin typeface="Montserrat" panose="020B0604020202020204" charset="0"/>
                <a:hlinkClick r:id="rId8"/>
              </a:rPr>
              <a:t>The Journal of Neuroscience</a:t>
            </a:r>
            <a:endParaRPr lang="en-US" sz="1800" dirty="0">
              <a:latin typeface="Montserrat" panose="020B0604020202020204" charset="0"/>
            </a:endParaRPr>
          </a:p>
          <a:p>
            <a:pPr lvl="1" algn="just">
              <a:spcBef>
                <a:spcPts val="600"/>
              </a:spcBef>
              <a:buChar char="○"/>
            </a:pPr>
            <a:r>
              <a:rPr lang="en-US" sz="1800" dirty="0">
                <a:latin typeface="Montserrat" panose="020B0604020202020204" charset="0"/>
                <a:hlinkClick r:id="rId9"/>
              </a:rPr>
              <a:t>Nature Neuroscience</a:t>
            </a:r>
            <a:endParaRPr lang="en-US" sz="1800" dirty="0">
              <a:latin typeface="Montserrat" panose="020B0604020202020204" charset="0"/>
            </a:endParaRPr>
          </a:p>
          <a:p>
            <a:pPr marL="533400" lvl="1" indent="0" algn="just">
              <a:spcBef>
                <a:spcPts val="600"/>
              </a:spcBef>
              <a:buNone/>
            </a:pPr>
            <a:endParaRPr lang="en-US" sz="2000" dirty="0">
              <a:latin typeface="Montserrat" panose="020B0604020202020204" charset="0"/>
            </a:endParaRPr>
          </a:p>
          <a:p>
            <a:pPr marL="457200" lvl="0" indent="-381000" algn="just" rtl="0">
              <a:spcBef>
                <a:spcPts val="600"/>
              </a:spcBef>
              <a:spcAft>
                <a:spcPts val="0"/>
              </a:spcAft>
              <a:buSzPts val="2400"/>
              <a:buChar char="○"/>
            </a:pPr>
            <a:r>
              <a:rPr lang="en-US" sz="2000" dirty="0">
                <a:latin typeface="Montserrat" panose="020B0604020202020204" charset="0"/>
              </a:rPr>
              <a:t>The reference list of a different article</a:t>
            </a:r>
          </a:p>
          <a:p>
            <a:pPr marL="457200" lvl="0" indent="-381000" algn="just" rtl="0">
              <a:spcBef>
                <a:spcPts val="600"/>
              </a:spcBef>
              <a:spcAft>
                <a:spcPts val="0"/>
              </a:spcAft>
              <a:buSzPts val="2400"/>
              <a:buChar char="○"/>
            </a:pPr>
            <a:endParaRPr sz="2000" dirty="0">
              <a:latin typeface="Montserrat" panose="020B0604020202020204" charset="0"/>
            </a:endParaRPr>
          </a:p>
        </p:txBody>
      </p:sp>
      <p:sp>
        <p:nvSpPr>
          <p:cNvPr id="86" name="Google Shape;86;p15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7022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2318100" y="113175"/>
            <a:ext cx="45078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INFORMATION DO YOU NEED?</a:t>
            </a:r>
            <a:endParaRPr dirty="0"/>
          </a:p>
        </p:txBody>
      </p:sp>
      <p:sp>
        <p:nvSpPr>
          <p:cNvPr id="85" name="Google Shape;85;p15"/>
          <p:cNvSpPr txBox="1">
            <a:spLocks noGrp="1"/>
          </p:cNvSpPr>
          <p:nvPr>
            <p:ph type="body" idx="1"/>
          </p:nvPr>
        </p:nvSpPr>
        <p:spPr>
          <a:xfrm>
            <a:off x="617100" y="1693605"/>
            <a:ext cx="7909800" cy="17562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just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2000" dirty="0">
                <a:latin typeface="Montserrat" panose="020B0604020202020204" charset="0"/>
              </a:rPr>
              <a:t>From the </a:t>
            </a:r>
            <a:r>
              <a:rPr lang="en-US" sz="2000" b="1" dirty="0">
                <a:latin typeface="Montserrat" panose="020B0604020202020204" charset="0"/>
              </a:rPr>
              <a:t>title </a:t>
            </a:r>
            <a:r>
              <a:rPr lang="en-US" sz="2000" dirty="0">
                <a:latin typeface="Montserrat" panose="020B0604020202020204" charset="0"/>
              </a:rPr>
              <a:t>and </a:t>
            </a:r>
            <a:r>
              <a:rPr lang="en-US" sz="2000" b="1" dirty="0">
                <a:latin typeface="Montserrat" panose="020B0604020202020204" charset="0"/>
              </a:rPr>
              <a:t>abstract</a:t>
            </a:r>
          </a:p>
          <a:p>
            <a:pPr marL="990600" lvl="1" indent="-457200" algn="just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en-US" sz="2000" dirty="0">
                <a:latin typeface="Montserrat" panose="020B0604020202020204" charset="0"/>
              </a:rPr>
              <a:t>What are the main goals of the paper?</a:t>
            </a:r>
          </a:p>
          <a:p>
            <a:pPr marL="990600" lvl="1" indent="-457200" algn="just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en-US" sz="2000" dirty="0">
                <a:latin typeface="Montserrat" panose="020B0604020202020204" charset="0"/>
              </a:rPr>
              <a:t>What were the high-level results? </a:t>
            </a:r>
          </a:p>
          <a:p>
            <a:pPr lvl="1" algn="just">
              <a:spcBef>
                <a:spcPts val="600"/>
              </a:spcBef>
              <a:buChar char="○"/>
            </a:pPr>
            <a:endParaRPr lang="en-US" sz="2000" dirty="0">
              <a:latin typeface="Montserrat" panose="020B0604020202020204" charset="0"/>
            </a:endParaRPr>
          </a:p>
          <a:p>
            <a:pPr marL="76200" lvl="0" indent="0" algn="just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lang="en-US" sz="2000" b="1" dirty="0">
              <a:latin typeface="Montserrat" panose="020B0604020202020204" charset="0"/>
            </a:endParaRPr>
          </a:p>
          <a:p>
            <a:pPr marL="76200" lvl="0" indent="0" algn="just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2000" b="1" dirty="0">
              <a:latin typeface="Montserrat" panose="020B0604020202020204" charset="0"/>
            </a:endParaRPr>
          </a:p>
        </p:txBody>
      </p:sp>
      <p:sp>
        <p:nvSpPr>
          <p:cNvPr id="86" name="Google Shape;86;p15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9341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2318100" y="113175"/>
            <a:ext cx="45078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WHAT INFORMATION DO YOU NEED?</a:t>
            </a:r>
            <a:endParaRPr dirty="0"/>
          </a:p>
        </p:txBody>
      </p:sp>
      <p:sp>
        <p:nvSpPr>
          <p:cNvPr id="85" name="Google Shape;85;p15"/>
          <p:cNvSpPr txBox="1">
            <a:spLocks noGrp="1"/>
          </p:cNvSpPr>
          <p:nvPr>
            <p:ph type="body" idx="1"/>
          </p:nvPr>
        </p:nvSpPr>
        <p:spPr>
          <a:xfrm>
            <a:off x="320039" y="889659"/>
            <a:ext cx="8503919" cy="3845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 algn="just">
              <a:buNone/>
            </a:pPr>
            <a:r>
              <a:rPr lang="en-US" sz="2000" dirty="0">
                <a:latin typeface="Montserrat" panose="020B0604020202020204" charset="0"/>
              </a:rPr>
              <a:t>From the </a:t>
            </a:r>
            <a:r>
              <a:rPr lang="en-US" sz="2000" b="1" dirty="0">
                <a:latin typeface="Montserrat" panose="020B0604020202020204" charset="0"/>
              </a:rPr>
              <a:t>introduction</a:t>
            </a:r>
          </a:p>
          <a:p>
            <a:pPr marL="533400" indent="-457200" algn="just">
              <a:buSzPct val="100000"/>
              <a:buFont typeface="+mj-lt"/>
              <a:buAutoNum type="arabicPeriod"/>
            </a:pPr>
            <a:endParaRPr lang="en-US" sz="2000" dirty="0">
              <a:latin typeface="Montserrat" panose="020B0604020202020204" charset="0"/>
            </a:endParaRPr>
          </a:p>
          <a:p>
            <a:pPr marL="533400" indent="-457200" algn="just">
              <a:buSzPct val="100000"/>
              <a:buFont typeface="+mj-lt"/>
              <a:buAutoNum type="arabicPeriod"/>
            </a:pPr>
            <a:r>
              <a:rPr lang="en-US" sz="2000" dirty="0">
                <a:latin typeface="Montserrat" panose="020B0604020202020204" charset="0"/>
              </a:rPr>
              <a:t>What is this paper about? What problem is this trying to solve? </a:t>
            </a:r>
          </a:p>
          <a:p>
            <a:pPr marL="533400" indent="-457200" algn="just">
              <a:buSzPct val="100000"/>
              <a:buFont typeface="+mj-lt"/>
              <a:buAutoNum type="arabicPeriod"/>
            </a:pPr>
            <a:r>
              <a:rPr lang="en-US" sz="2000" dirty="0">
                <a:latin typeface="Montserrat" panose="020B0604020202020204" charset="0"/>
              </a:rPr>
              <a:t>What are the authors trying to answer with their research?</a:t>
            </a:r>
          </a:p>
          <a:p>
            <a:pPr marL="533400" indent="-457200" algn="just">
              <a:buSzPct val="100000"/>
              <a:buFont typeface="+mj-lt"/>
              <a:buAutoNum type="arabicPeriod"/>
            </a:pPr>
            <a:r>
              <a:rPr lang="en-US" sz="2000" i="1" dirty="0">
                <a:latin typeface="Montserrat" panose="020B0604020202020204" charset="0"/>
              </a:rPr>
              <a:t>What is the hypothesis (and null hypothesis)?</a:t>
            </a:r>
          </a:p>
          <a:p>
            <a:pPr marL="533400" indent="-457200" algn="just">
              <a:buSzPct val="100000"/>
              <a:buFont typeface="+mj-lt"/>
              <a:buAutoNum type="arabicPeriod"/>
            </a:pPr>
            <a:r>
              <a:rPr lang="en-US" sz="2000" dirty="0">
                <a:latin typeface="Montserrat" panose="020B0604020202020204" charset="0"/>
              </a:rPr>
              <a:t>How does the author plan to answer this question? </a:t>
            </a:r>
          </a:p>
          <a:p>
            <a:pPr marL="533400" indent="-457200" algn="just">
              <a:buSzPct val="100000"/>
              <a:buFont typeface="+mj-lt"/>
              <a:buAutoNum type="arabicPeriod"/>
            </a:pPr>
            <a:r>
              <a:rPr lang="en-US" sz="2000" dirty="0">
                <a:latin typeface="Montserrat" panose="020B0604020202020204" charset="0"/>
              </a:rPr>
              <a:t>What scientific terms were used that you need to look up?</a:t>
            </a:r>
            <a:endParaRPr sz="2000" dirty="0">
              <a:latin typeface="Montserrat" panose="020B0604020202020204" charset="0"/>
            </a:endParaRPr>
          </a:p>
        </p:txBody>
      </p:sp>
      <p:sp>
        <p:nvSpPr>
          <p:cNvPr id="86" name="Google Shape;86;p15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9817075"/>
      </p:ext>
    </p:extLst>
  </p:cSld>
  <p:clrMapOvr>
    <a:masterClrMapping/>
  </p:clrMapOvr>
</p:sld>
</file>

<file path=ppt/theme/theme1.xml><?xml version="1.0" encoding="utf-8"?>
<a:theme xmlns:a="http://schemas.openxmlformats.org/drawingml/2006/main" name="Beatrice template">
  <a:themeElements>
    <a:clrScheme name="Custom 347">
      <a:dk1>
        <a:srgbClr val="1D1714"/>
      </a:dk1>
      <a:lt1>
        <a:srgbClr val="FFFFFF"/>
      </a:lt1>
      <a:dk2>
        <a:srgbClr val="434343"/>
      </a:dk2>
      <a:lt2>
        <a:srgbClr val="FFFFFF"/>
      </a:lt2>
      <a:accent1>
        <a:srgbClr val="1E3628"/>
      </a:accent1>
      <a:accent2>
        <a:srgbClr val="EF8354"/>
      </a:accent2>
      <a:accent3>
        <a:srgbClr val="D4DF9E"/>
      </a:accent3>
      <a:accent4>
        <a:srgbClr val="DE6B48"/>
      </a:accent4>
      <a:accent5>
        <a:srgbClr val="FFFFFF"/>
      </a:accent5>
      <a:accent6>
        <a:srgbClr val="FFFFFF"/>
      </a:accent6>
      <a:hlink>
        <a:srgbClr val="1D1D1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26926</TotalTime>
  <Words>1929</Words>
  <Application>Microsoft Office PowerPoint</Application>
  <PresentationFormat>On-screen Show (16:9)</PresentationFormat>
  <Paragraphs>278</Paragraphs>
  <Slides>44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44</vt:i4>
      </vt:variant>
    </vt:vector>
  </HeadingPairs>
  <TitlesOfParts>
    <vt:vector size="57" baseType="lpstr">
      <vt:lpstr>Arial</vt:lpstr>
      <vt:lpstr>Times</vt:lpstr>
      <vt:lpstr>Wingdings</vt:lpstr>
      <vt:lpstr>Calibri Light</vt:lpstr>
      <vt:lpstr>Calibri</vt:lpstr>
      <vt:lpstr>Montserrat</vt:lpstr>
      <vt:lpstr>PT Serif</vt:lpstr>
      <vt:lpstr>Copperplate Gothic Bold</vt:lpstr>
      <vt:lpstr>Garamond</vt:lpstr>
      <vt:lpstr>Beatrice template</vt:lpstr>
      <vt:lpstr>Office Theme</vt:lpstr>
      <vt:lpstr>Office Theme</vt:lpstr>
      <vt:lpstr>Office Theme</vt:lpstr>
      <vt:lpstr>PRESENTING SCIENTIFIC RESEARCH</vt:lpstr>
      <vt:lpstr>HELLO!</vt:lpstr>
      <vt:lpstr>MY GOAL TODAY IS TO DISCUSS:</vt:lpstr>
      <vt:lpstr>How should you prepare?</vt:lpstr>
      <vt:lpstr>PowerPoint Presentation</vt:lpstr>
      <vt:lpstr>ORIGINAL RESEARCH IS USUALLY ORGANIZED THIS WAY:</vt:lpstr>
      <vt:lpstr>WHERE TO LOOK FOR ARTICLES</vt:lpstr>
      <vt:lpstr>WHAT INFORMATION DO YOU NEED?</vt:lpstr>
      <vt:lpstr>WHAT INFORMATION DO YOU NEED?</vt:lpstr>
      <vt:lpstr>WHAT INFORMATION DO YOU NEED?</vt:lpstr>
      <vt:lpstr>WHAT INFORMATION DO YOU NEED?</vt:lpstr>
      <vt:lpstr>READ IT AGAIN</vt:lpstr>
      <vt:lpstr>TAKE NOTES</vt:lpstr>
      <vt:lpstr>FLOW-CHART OR STORYBOARD</vt:lpstr>
      <vt:lpstr>What should you include?</vt:lpstr>
      <vt:lpstr>PowerPoint Presentation</vt:lpstr>
      <vt:lpstr>GIVE THE AUDIENCE A CHEAT-SHEET</vt:lpstr>
      <vt:lpstr>GIVE THE AUDIENCE A CHEAT-SHEET</vt:lpstr>
      <vt:lpstr>INTRODUCTION/BACKGROUND</vt:lpstr>
      <vt:lpstr>METHODS AND RESULTS</vt:lpstr>
      <vt:lpstr>PowerPoint Presentation</vt:lpstr>
      <vt:lpstr>METHODOLOGIES</vt:lpstr>
      <vt:lpstr>RESULTS</vt:lpstr>
      <vt:lpstr>CONCLUSION OR DISCUSSION</vt:lpstr>
      <vt:lpstr>Designing a PowerPoint</vt:lpstr>
      <vt:lpstr>PowerPoint Presentation</vt:lpstr>
      <vt:lpstr>WHAT SHOULD A TEMPLATE HAVE?</vt:lpstr>
      <vt:lpstr>BASIC SLIDE “RULES” TO FOLLOW</vt:lpstr>
      <vt:lpstr>ADDITIONAL TIPS FOR PRESENTATION</vt:lpstr>
      <vt:lpstr>PowerPoint Presentation</vt:lpstr>
      <vt:lpstr>TOPOLOGICAL CHANGES VIA FRET</vt:lpstr>
      <vt:lpstr>The Completed Mechanistic Picture</vt:lpstr>
      <vt:lpstr> The Unknown</vt:lpstr>
      <vt:lpstr>Sample Preparation</vt:lpstr>
      <vt:lpstr>PowerPoint Presentation</vt:lpstr>
      <vt:lpstr>PowerPoint Presentation</vt:lpstr>
      <vt:lpstr>Making a Poster</vt:lpstr>
      <vt:lpstr>BASICALLY, THE SAME THINGS</vt:lpstr>
      <vt:lpstr>THINGS TO KEEP IN MIND</vt:lpstr>
      <vt:lpstr>PowerPoint Presentation</vt:lpstr>
      <vt:lpstr>PowerPoint Presentation</vt:lpstr>
      <vt:lpstr>PowerPoint Presentation</vt:lpstr>
      <vt:lpstr>THANKS!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READING A SCIENTIFIC ARTICLE</dc:title>
  <dc:creator>Kira Mills</dc:creator>
  <cp:lastModifiedBy>Mills, Kira Riley</cp:lastModifiedBy>
  <cp:revision>87</cp:revision>
  <dcterms:modified xsi:type="dcterms:W3CDTF">2020-03-11T01:33:22Z</dcterms:modified>
</cp:coreProperties>
</file>